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notesMasterIdLst>
    <p:notesMasterId r:id="rId40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theme" Target="theme/them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fr-FR"/>
  <c:roundedCorners val="0"/>
  <c:style val="2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Ensemble</c:v>
                </c:pt>
              </c:strCache>
            </c:strRef>
          </c:tx>
          <c:spPr>
            <a:ln w="28800">
              <a:solidFill>
                <a:srgbClr val="004586"/>
              </a:solidFill>
              <a:round/>
            </a:ln>
          </c:spPr>
          <c:marker>
            <c:symbol val="square"/>
            <c:size val="7"/>
            <c:spPr>
              <a:solidFill>
                <a:srgbClr val="004586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fr-FR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7"/>
                <c:pt idx="0">
                  <c:v>1982</c:v>
                </c:pt>
                <c:pt idx="1">
                  <c:v>1990</c:v>
                </c:pt>
                <c:pt idx="2">
                  <c:v>1999</c:v>
                </c:pt>
                <c:pt idx="3">
                  <c:v>2006</c:v>
                </c:pt>
                <c:pt idx="4">
                  <c:v>2011</c:v>
                </c:pt>
                <c:pt idx="5">
                  <c:v>2016</c:v>
                </c:pt>
                <c:pt idx="6">
                  <c:v>2022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7"/>
                <c:pt idx="0">
                  <c:v>89995</c:v>
                </c:pt>
                <c:pt idx="1">
                  <c:v>98646</c:v>
                </c:pt>
                <c:pt idx="2">
                  <c:v>116472</c:v>
                </c:pt>
                <c:pt idx="3">
                  <c:v>123374</c:v>
                </c:pt>
                <c:pt idx="4">
                  <c:v>127034</c:v>
                </c:pt>
                <c:pt idx="5">
                  <c:v>136798</c:v>
                </c:pt>
                <c:pt idx="6">
                  <c:v>145127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055-4428-9FFF-82FFB6F8D0AC}"/>
            </c:ext>
          </c:extLst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Résidences principales</c:v>
                </c:pt>
              </c:strCache>
            </c:strRef>
          </c:tx>
          <c:spPr>
            <a:ln w="28800">
              <a:solidFill>
                <a:srgbClr val="FF420E"/>
              </a:solidFill>
              <a:round/>
            </a:ln>
          </c:spPr>
          <c:marker>
            <c:symbol val="diamond"/>
            <c:size val="7"/>
            <c:spPr>
              <a:solidFill>
                <a:srgbClr val="FF420E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fr-FR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7"/>
                <c:pt idx="0">
                  <c:v>1982</c:v>
                </c:pt>
                <c:pt idx="1">
                  <c:v>1990</c:v>
                </c:pt>
                <c:pt idx="2">
                  <c:v>1999</c:v>
                </c:pt>
                <c:pt idx="3">
                  <c:v>2006</c:v>
                </c:pt>
                <c:pt idx="4">
                  <c:v>2011</c:v>
                </c:pt>
                <c:pt idx="5">
                  <c:v>2016</c:v>
                </c:pt>
                <c:pt idx="6">
                  <c:v>2022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7"/>
                <c:pt idx="0">
                  <c:v>80417</c:v>
                </c:pt>
                <c:pt idx="1">
                  <c:v>85321</c:v>
                </c:pt>
                <c:pt idx="2">
                  <c:v>99797</c:v>
                </c:pt>
                <c:pt idx="3">
                  <c:v>114191</c:v>
                </c:pt>
                <c:pt idx="4">
                  <c:v>116806</c:v>
                </c:pt>
                <c:pt idx="5">
                  <c:v>121179</c:v>
                </c:pt>
                <c:pt idx="6">
                  <c:v>128345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055-4428-9FFF-82FFB6F8D0AC}"/>
            </c:ext>
          </c:extLst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Résidences secondaires et logements occasionnels</c:v>
                </c:pt>
              </c:strCache>
            </c:strRef>
          </c:tx>
          <c:spPr>
            <a:ln w="28800">
              <a:solidFill>
                <a:srgbClr val="FFD320"/>
              </a:solidFill>
              <a:round/>
            </a:ln>
          </c:spPr>
          <c:marker>
            <c:symbol val="triangle"/>
            <c:size val="7"/>
            <c:spPr>
              <a:solidFill>
                <a:srgbClr val="FFD320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fr-FR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7"/>
                <c:pt idx="0">
                  <c:v>1982</c:v>
                </c:pt>
                <c:pt idx="1">
                  <c:v>1990</c:v>
                </c:pt>
                <c:pt idx="2">
                  <c:v>1999</c:v>
                </c:pt>
                <c:pt idx="3">
                  <c:v>2006</c:v>
                </c:pt>
                <c:pt idx="4">
                  <c:v>2011</c:v>
                </c:pt>
                <c:pt idx="5">
                  <c:v>2016</c:v>
                </c:pt>
                <c:pt idx="6">
                  <c:v>2022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7"/>
                <c:pt idx="0">
                  <c:v>908</c:v>
                </c:pt>
                <c:pt idx="1">
                  <c:v>2347</c:v>
                </c:pt>
                <c:pt idx="2">
                  <c:v>1597</c:v>
                </c:pt>
                <c:pt idx="3">
                  <c:v>1251</c:v>
                </c:pt>
                <c:pt idx="4">
                  <c:v>1562</c:v>
                </c:pt>
                <c:pt idx="5">
                  <c:v>3156</c:v>
                </c:pt>
                <c:pt idx="6">
                  <c:v>4947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055-4428-9FFF-82FFB6F8D0AC}"/>
            </c:ext>
          </c:extLst>
        </c:ser>
        <c:ser>
          <c:idx val="3"/>
          <c:order val="3"/>
          <c:tx>
            <c:strRef>
              <c:f>label 3</c:f>
              <c:strCache>
                <c:ptCount val="1"/>
                <c:pt idx="0">
                  <c:v>Logements vacants</c:v>
                </c:pt>
              </c:strCache>
            </c:strRef>
          </c:tx>
          <c:spPr>
            <a:ln w="28800">
              <a:solidFill>
                <a:srgbClr val="579D1C"/>
              </a:solidFill>
              <a:round/>
            </a:ln>
          </c:spPr>
          <c:marker>
            <c:symbol val="x"/>
            <c:size val="7"/>
            <c:spPr>
              <a:solidFill>
                <a:srgbClr val="579D1C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fr-FR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7"/>
                <c:pt idx="0">
                  <c:v>1982</c:v>
                </c:pt>
                <c:pt idx="1">
                  <c:v>1990</c:v>
                </c:pt>
                <c:pt idx="2">
                  <c:v>1999</c:v>
                </c:pt>
                <c:pt idx="3">
                  <c:v>2006</c:v>
                </c:pt>
                <c:pt idx="4">
                  <c:v>2011</c:v>
                </c:pt>
                <c:pt idx="5">
                  <c:v>2016</c:v>
                </c:pt>
                <c:pt idx="6">
                  <c:v>2022</c:v>
                </c:pt>
              </c:strCache>
            </c:strRef>
          </c:cat>
          <c:val>
            <c:numRef>
              <c:f>3</c:f>
              <c:numCache>
                <c:formatCode>General</c:formatCode>
                <c:ptCount val="7"/>
                <c:pt idx="0">
                  <c:v>8670</c:v>
                </c:pt>
                <c:pt idx="1">
                  <c:v>10978</c:v>
                </c:pt>
                <c:pt idx="2">
                  <c:v>15078</c:v>
                </c:pt>
                <c:pt idx="3">
                  <c:v>7931</c:v>
                </c:pt>
                <c:pt idx="4">
                  <c:v>8666</c:v>
                </c:pt>
                <c:pt idx="5">
                  <c:v>12463</c:v>
                </c:pt>
                <c:pt idx="6">
                  <c:v>11835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055-4428-9FFF-82FFB6F8D0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0">
              <a:noFill/>
            </a:ln>
          </c:spPr>
        </c:hiLowLines>
        <c:marker val="1"/>
        <c:smooth val="0"/>
        <c:axId val="69013930"/>
        <c:axId val="6792287"/>
      </c:lineChart>
      <c:catAx>
        <c:axId val="6901393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648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600" b="0" strike="noStrike" spc="-1">
                <a:solidFill>
                  <a:srgbClr val="000000"/>
                </a:solidFill>
                <a:latin typeface="Calibri"/>
              </a:defRPr>
            </a:pPr>
            <a:endParaRPr lang="fr-FR"/>
          </a:p>
        </c:txPr>
        <c:crossAx val="6792287"/>
        <c:crossesAt val="0"/>
        <c:auto val="1"/>
        <c:lblAlgn val="ctr"/>
        <c:lblOffset val="100"/>
        <c:noMultiLvlLbl val="0"/>
      </c:catAx>
      <c:valAx>
        <c:axId val="6792287"/>
        <c:scaling>
          <c:orientation val="minMax"/>
        </c:scaling>
        <c:delete val="0"/>
        <c:axPos val="l"/>
        <c:majorGridlines>
          <c:spPr>
            <a:ln w="6480">
              <a:solidFill>
                <a:srgbClr val="B3B3B3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600" b="0" strike="noStrike" spc="-1">
                <a:solidFill>
                  <a:srgbClr val="000000"/>
                </a:solidFill>
                <a:latin typeface="Calibri"/>
              </a:defRPr>
            </a:pPr>
            <a:endParaRPr lang="fr-FR"/>
          </a:p>
        </c:txPr>
        <c:crossAx val="69013930"/>
        <c:crossesAt val="0"/>
        <c:crossBetween val="between"/>
      </c:valAx>
      <c:spPr>
        <a:noFill/>
        <a:ln w="0">
          <a:solidFill>
            <a:srgbClr val="B3B3B3"/>
          </a:solidFill>
        </a:ln>
      </c:spPr>
    </c:plotArea>
    <c:legend>
      <c:legendPos val="r"/>
      <c:layout>
        <c:manualLayout>
          <c:xMode val="edge"/>
          <c:yMode val="edge"/>
          <c:x val="0.55711046552823595"/>
          <c:y val="0.39046307703456801"/>
          <c:w val="0.39683270743286297"/>
          <c:h val="0.28342633524168398"/>
        </c:manualLayout>
      </c:layout>
      <c:overlay val="0"/>
      <c:spPr>
        <a:noFill/>
        <a:ln w="0">
          <a:noFill/>
        </a:ln>
      </c:spPr>
      <c:txPr>
        <a:bodyPr/>
        <a:lstStyle/>
        <a:p>
          <a:pPr>
            <a:defRPr sz="1800" b="0" strike="noStrike" spc="-1">
              <a:solidFill>
                <a:srgbClr val="000000"/>
              </a:solidFill>
              <a:latin typeface="Calibri"/>
            </a:defRPr>
          </a:pPr>
          <a:endParaRPr lang="fr-FR"/>
        </a:p>
      </c:txPr>
    </c:legend>
    <c:plotVisOnly val="1"/>
    <c:dispBlanksAs val="gap"/>
    <c:showDLblsOverMax val="1"/>
  </c:chart>
  <c:spPr>
    <a:noFill/>
    <a:ln w="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fr-FR"/>
  <c:roundedCorners val="0"/>
  <c:style val="2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Ensemble</c:v>
                </c:pt>
              </c:strCache>
            </c:strRef>
          </c:tx>
          <c:spPr>
            <a:ln w="28800">
              <a:solidFill>
                <a:srgbClr val="004586"/>
              </a:solidFill>
              <a:round/>
            </a:ln>
          </c:spPr>
          <c:marker>
            <c:symbol val="square"/>
            <c:size val="7"/>
            <c:spPr>
              <a:solidFill>
                <a:srgbClr val="004586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fr-FR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7"/>
                <c:pt idx="0">
                  <c:v>1982</c:v>
                </c:pt>
                <c:pt idx="1">
                  <c:v>1990</c:v>
                </c:pt>
                <c:pt idx="2">
                  <c:v>1999</c:v>
                </c:pt>
                <c:pt idx="3">
                  <c:v>2006</c:v>
                </c:pt>
                <c:pt idx="4">
                  <c:v>2011</c:v>
                </c:pt>
                <c:pt idx="5">
                  <c:v>2016</c:v>
                </c:pt>
                <c:pt idx="6">
                  <c:v>2022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7"/>
                <c:pt idx="0">
                  <c:v>89995</c:v>
                </c:pt>
                <c:pt idx="1">
                  <c:v>98646</c:v>
                </c:pt>
                <c:pt idx="2">
                  <c:v>116472</c:v>
                </c:pt>
                <c:pt idx="3">
                  <c:v>123374</c:v>
                </c:pt>
                <c:pt idx="4">
                  <c:v>127034</c:v>
                </c:pt>
                <c:pt idx="5">
                  <c:v>136798</c:v>
                </c:pt>
                <c:pt idx="6">
                  <c:v>145127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9D-4C3D-A81B-5B7E22FFC2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0">
              <a:noFill/>
            </a:ln>
          </c:spPr>
        </c:hiLowLines>
        <c:marker val="1"/>
        <c:smooth val="0"/>
        <c:axId val="82785478"/>
        <c:axId val="69565454"/>
      </c:lineChart>
      <c:catAx>
        <c:axId val="8278547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648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600" b="0" strike="noStrike" spc="-1">
                <a:solidFill>
                  <a:srgbClr val="000000"/>
                </a:solidFill>
                <a:latin typeface="Calibri"/>
              </a:defRPr>
            </a:pPr>
            <a:endParaRPr lang="fr-FR"/>
          </a:p>
        </c:txPr>
        <c:crossAx val="69565454"/>
        <c:crossesAt val="0"/>
        <c:auto val="1"/>
        <c:lblAlgn val="ctr"/>
        <c:lblOffset val="100"/>
        <c:noMultiLvlLbl val="0"/>
      </c:catAx>
      <c:valAx>
        <c:axId val="69565454"/>
        <c:scaling>
          <c:orientation val="minMax"/>
        </c:scaling>
        <c:delete val="0"/>
        <c:axPos val="l"/>
        <c:majorGridlines>
          <c:spPr>
            <a:ln w="6480">
              <a:solidFill>
                <a:srgbClr val="B3B3B3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600" b="0" strike="noStrike" spc="-1">
                <a:solidFill>
                  <a:srgbClr val="000000"/>
                </a:solidFill>
                <a:latin typeface="Calibri"/>
              </a:defRPr>
            </a:pPr>
            <a:endParaRPr lang="fr-FR"/>
          </a:p>
        </c:txPr>
        <c:crossAx val="82785478"/>
        <c:crossesAt val="0"/>
        <c:crossBetween val="between"/>
      </c:valAx>
      <c:spPr>
        <a:noFill/>
        <a:ln w="0">
          <a:solidFill>
            <a:srgbClr val="B3B3B3"/>
          </a:solidFill>
        </a:ln>
      </c:spPr>
    </c:plotArea>
    <c:legend>
      <c:legendPos val="r"/>
      <c:layout>
        <c:manualLayout>
          <c:xMode val="edge"/>
          <c:yMode val="edge"/>
          <c:x val="0.73577196225313801"/>
          <c:y val="0.43765155411859802"/>
          <c:w val="0.26417939488277098"/>
          <c:h val="8.5752075832169899E-2"/>
        </c:manualLayout>
      </c:layout>
      <c:overlay val="0"/>
      <c:spPr>
        <a:noFill/>
        <a:ln w="0">
          <a:noFill/>
        </a:ln>
      </c:spPr>
      <c:txPr>
        <a:bodyPr/>
        <a:lstStyle/>
        <a:p>
          <a:pPr>
            <a:defRPr sz="1800" b="0" strike="noStrike" spc="-1">
              <a:solidFill>
                <a:srgbClr val="000000"/>
              </a:solidFill>
              <a:latin typeface="Calibri"/>
            </a:defRPr>
          </a:pPr>
          <a:endParaRPr lang="fr-FR"/>
        </a:p>
      </c:txPr>
    </c:legend>
    <c:plotVisOnly val="1"/>
    <c:dispBlanksAs val="gap"/>
    <c:showDLblsOverMax val="1"/>
  </c:chart>
  <c:spPr>
    <a:noFill/>
    <a:ln w="0"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fr-FR"/>
  <c:roundedCorners val="0"/>
  <c:style val="2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Ensemble</c:v>
                </c:pt>
              </c:strCache>
            </c:strRef>
          </c:tx>
          <c:spPr>
            <a:ln w="28800">
              <a:solidFill>
                <a:srgbClr val="004586"/>
              </a:solidFill>
              <a:round/>
            </a:ln>
          </c:spPr>
          <c:marker>
            <c:symbol val="square"/>
            <c:size val="7"/>
            <c:spPr>
              <a:solidFill>
                <a:srgbClr val="004586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fr-FR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7"/>
                <c:pt idx="0">
                  <c:v>1982</c:v>
                </c:pt>
                <c:pt idx="1">
                  <c:v>1990</c:v>
                </c:pt>
                <c:pt idx="2">
                  <c:v>1999</c:v>
                </c:pt>
                <c:pt idx="3">
                  <c:v>2006</c:v>
                </c:pt>
                <c:pt idx="4">
                  <c:v>2011</c:v>
                </c:pt>
                <c:pt idx="5">
                  <c:v>2016</c:v>
                </c:pt>
                <c:pt idx="6">
                  <c:v>2022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7"/>
                <c:pt idx="0">
                  <c:v>89995</c:v>
                </c:pt>
                <c:pt idx="1">
                  <c:v>98646</c:v>
                </c:pt>
                <c:pt idx="2">
                  <c:v>116472</c:v>
                </c:pt>
                <c:pt idx="3">
                  <c:v>123374</c:v>
                </c:pt>
                <c:pt idx="4">
                  <c:v>127034</c:v>
                </c:pt>
                <c:pt idx="5">
                  <c:v>136798</c:v>
                </c:pt>
                <c:pt idx="6">
                  <c:v>145127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FF-4D07-86BC-5CE30975CD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0">
              <a:noFill/>
            </a:ln>
          </c:spPr>
        </c:hiLowLines>
        <c:marker val="1"/>
        <c:smooth val="0"/>
        <c:axId val="90802075"/>
        <c:axId val="68635738"/>
      </c:lineChart>
      <c:catAx>
        <c:axId val="90802075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648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600" b="0" strike="noStrike" spc="-1">
                <a:solidFill>
                  <a:srgbClr val="000000"/>
                </a:solidFill>
                <a:latin typeface="Calibri"/>
              </a:defRPr>
            </a:pPr>
            <a:endParaRPr lang="fr-FR"/>
          </a:p>
        </c:txPr>
        <c:crossAx val="68635738"/>
        <c:crossesAt val="0"/>
        <c:auto val="1"/>
        <c:lblAlgn val="ctr"/>
        <c:lblOffset val="100"/>
        <c:noMultiLvlLbl val="0"/>
      </c:catAx>
      <c:valAx>
        <c:axId val="68635738"/>
        <c:scaling>
          <c:orientation val="minMax"/>
        </c:scaling>
        <c:delete val="0"/>
        <c:axPos val="l"/>
        <c:majorGridlines>
          <c:spPr>
            <a:ln w="6480">
              <a:solidFill>
                <a:srgbClr val="B3B3B3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600" b="0" strike="noStrike" spc="-1">
                <a:solidFill>
                  <a:srgbClr val="000000"/>
                </a:solidFill>
                <a:latin typeface="Calibri"/>
              </a:defRPr>
            </a:pPr>
            <a:endParaRPr lang="fr-FR"/>
          </a:p>
        </c:txPr>
        <c:crossAx val="90802075"/>
        <c:crossesAt val="0"/>
        <c:crossBetween val="between"/>
      </c:valAx>
      <c:spPr>
        <a:noFill/>
        <a:ln w="0">
          <a:solidFill>
            <a:srgbClr val="B3B3B3"/>
          </a:solidFill>
        </a:ln>
      </c:spPr>
    </c:plotArea>
    <c:legend>
      <c:legendPos val="r"/>
      <c:layout>
        <c:manualLayout>
          <c:xMode val="edge"/>
          <c:yMode val="edge"/>
          <c:x val="0.73728494286073099"/>
          <c:y val="0.44201772822809099"/>
          <c:w val="0.24268491774456899"/>
          <c:h val="8.5716896646257895E-2"/>
        </c:manualLayout>
      </c:layout>
      <c:overlay val="0"/>
      <c:spPr>
        <a:noFill/>
        <a:ln w="0">
          <a:noFill/>
        </a:ln>
      </c:spPr>
      <c:txPr>
        <a:bodyPr/>
        <a:lstStyle/>
        <a:p>
          <a:pPr>
            <a:defRPr sz="1800" b="0" strike="noStrike" spc="-1">
              <a:solidFill>
                <a:srgbClr val="000000"/>
              </a:solidFill>
              <a:latin typeface="Calibri"/>
            </a:defRPr>
          </a:pPr>
          <a:endParaRPr lang="fr-FR"/>
        </a:p>
      </c:txPr>
    </c:legend>
    <c:plotVisOnly val="1"/>
    <c:dispBlanksAs val="gap"/>
    <c:showDLblsOverMax val="1"/>
  </c:chart>
  <c:spPr>
    <a:noFill/>
    <a:ln w="0"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fr-FR"/>
  <c:roundedCorners val="0"/>
  <c:style val="2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Population</c:v>
                </c:pt>
              </c:strCache>
            </c:strRef>
          </c:tx>
          <c:spPr>
            <a:ln w="28800">
              <a:solidFill>
                <a:srgbClr val="FC5C00"/>
              </a:solidFill>
              <a:round/>
            </a:ln>
          </c:spPr>
          <c:marker>
            <c:symbol val="square"/>
            <c:size val="7"/>
            <c:spPr>
              <a:solidFill>
                <a:srgbClr val="FC5C00"/>
              </a:solidFill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Calibri"/>
                  </a:defRPr>
                </a:pPr>
                <a:endParaRPr lang="fr-FR"/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BubbleSize val="1"/>
            <c:separator>; </c:separator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7"/>
                <c:pt idx="0">
                  <c:v>1982</c:v>
                </c:pt>
                <c:pt idx="1">
                  <c:v>1990</c:v>
                </c:pt>
                <c:pt idx="2">
                  <c:v>1999</c:v>
                </c:pt>
                <c:pt idx="3">
                  <c:v>2006</c:v>
                </c:pt>
                <c:pt idx="4">
                  <c:v>2011</c:v>
                </c:pt>
                <c:pt idx="5">
                  <c:v>2016</c:v>
                </c:pt>
                <c:pt idx="6">
                  <c:v>2022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7"/>
                <c:pt idx="0">
                  <c:v>196705</c:v>
                </c:pt>
                <c:pt idx="1">
                  <c:v>198691</c:v>
                </c:pt>
                <c:pt idx="2">
                  <c:v>212597</c:v>
                </c:pt>
                <c:pt idx="3">
                  <c:v>226014</c:v>
                </c:pt>
                <c:pt idx="4">
                  <c:v>227533</c:v>
                </c:pt>
                <c:pt idx="5">
                  <c:v>232440</c:v>
                </c:pt>
                <c:pt idx="6">
                  <c:v>238695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E6-4675-A693-989A3A6E0C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0">
              <a:noFill/>
            </a:ln>
          </c:spPr>
        </c:hiLowLines>
        <c:marker val="1"/>
        <c:smooth val="0"/>
        <c:axId val="69541493"/>
        <c:axId val="66073221"/>
      </c:lineChart>
      <c:catAx>
        <c:axId val="69541493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648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600" b="0" strike="noStrike" spc="-1">
                <a:solidFill>
                  <a:srgbClr val="000000"/>
                </a:solidFill>
                <a:latin typeface="Calibri"/>
              </a:defRPr>
            </a:pPr>
            <a:endParaRPr lang="fr-FR"/>
          </a:p>
        </c:txPr>
        <c:crossAx val="66073221"/>
        <c:crossesAt val="0"/>
        <c:auto val="1"/>
        <c:lblAlgn val="ctr"/>
        <c:lblOffset val="100"/>
        <c:noMultiLvlLbl val="0"/>
      </c:catAx>
      <c:valAx>
        <c:axId val="66073221"/>
        <c:scaling>
          <c:orientation val="minMax"/>
        </c:scaling>
        <c:delete val="0"/>
        <c:axPos val="l"/>
        <c:majorGridlines>
          <c:spPr>
            <a:ln w="6480">
              <a:solidFill>
                <a:srgbClr val="B3B3B3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600" b="0" strike="noStrike" spc="-1">
                <a:solidFill>
                  <a:srgbClr val="000000"/>
                </a:solidFill>
                <a:latin typeface="Calibri"/>
              </a:defRPr>
            </a:pPr>
            <a:endParaRPr lang="fr-FR"/>
          </a:p>
        </c:txPr>
        <c:crossAx val="69541493"/>
        <c:crossesAt val="0"/>
        <c:crossBetween val="between"/>
      </c:valAx>
      <c:spPr>
        <a:noFill/>
        <a:ln w="0">
          <a:solidFill>
            <a:srgbClr val="B3B3B3"/>
          </a:solidFill>
        </a:ln>
      </c:spPr>
    </c:plotArea>
    <c:legend>
      <c:legendPos val="r"/>
      <c:overlay val="0"/>
      <c:spPr>
        <a:noFill/>
        <a:ln w="0">
          <a:noFill/>
        </a:ln>
      </c:spPr>
      <c:txPr>
        <a:bodyPr/>
        <a:lstStyle/>
        <a:p>
          <a:pPr>
            <a:defRPr sz="1800" b="0" strike="noStrike" spc="-1">
              <a:solidFill>
                <a:srgbClr val="000000"/>
              </a:solidFill>
              <a:latin typeface="Calibri"/>
            </a:defRPr>
          </a:pPr>
          <a:endParaRPr lang="fr-FR"/>
        </a:p>
      </c:txPr>
    </c:legend>
    <c:plotVisOnly val="1"/>
    <c:dispBlanksAs val="gap"/>
    <c:showDLblsOverMax val="1"/>
  </c:chart>
  <c:spPr>
    <a:noFill/>
    <a:ln w="0">
      <a:noFill/>
    </a:ln>
  </c:spPr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déplacer la diapo</a:t>
            </a: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Cliquez pour modifier le format des notes</a:t>
            </a:r>
          </a:p>
        </p:txBody>
      </p:sp>
      <p:sp>
        <p:nvSpPr>
          <p:cNvPr id="5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&lt;en-tête&gt;</a:t>
            </a:r>
          </a:p>
        </p:txBody>
      </p:sp>
      <p:sp>
        <p:nvSpPr>
          <p:cNvPr id="54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  <p:sp>
        <p:nvSpPr>
          <p:cNvPr id="55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56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E572DC8-D842-49EB-AB75-C3D20422CC29}" type="slidenum"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‹N°›</a:t>
            </a:fld>
            <a:endParaRPr lang="fr-FR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75C0891-A3C4-41D3-A672-CD5CE77129C9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2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  <a:prstGeom prst="rect">
            <a:avLst/>
          </a:prstGeom>
          <a:ln w="0">
            <a:noFill/>
          </a:ln>
        </p:spPr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F8E865D-3A5D-4D76-9BBD-26536A1D8A39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3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  <a:prstGeom prst="rect">
            <a:avLst/>
          </a:prstGeom>
          <a:ln w="0">
            <a:noFill/>
          </a:ln>
        </p:spPr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fr-FR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447C5EF-8FB1-41F0-B1C1-0F654D337ABD}" type="slidenum">
              <a:rPr lang="fr-FR" sz="1200" b="0" strike="noStrike" spc="-1">
                <a:solidFill>
                  <a:srgbClr val="000000"/>
                </a:solidFill>
                <a:latin typeface="Times New Roman"/>
              </a:rPr>
              <a:t>4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  <a:prstGeom prst="rect">
            <a:avLst/>
          </a:prstGeom>
          <a:ln w="0">
            <a:noFill/>
          </a:ln>
        </p:spPr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41C1C28-EC0B-4562-95AA-DAA9A1AEDCDA}" type="slidenum">
              <a:t>‹N°›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77BC8F7F-AAA9-4F5D-B8F6-B26332982561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B79D4DBD-BDA7-4BE5-A3BF-2D1939BFD366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F018335-1EE8-4DCF-9752-363AD784B0EE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D06D980-14A4-4ED2-8573-CCE168DD814B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FA71A8F7-9379-4E69-8D71-ED41742721CA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7D96FE3E-1078-481F-A163-B1929DA9E274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920" cy="39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600" y="1604520"/>
            <a:ext cx="5353920" cy="39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E2DC537-96BE-48DE-A7C1-6C90796F70EB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60AB7CD5-27E9-4F7F-A40E-23FC2D1C7C43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83933093-1420-4309-BB56-27E53707D644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0BED318D-A2DB-4547-8C21-8C96E033B5D1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B09F0A9D-9602-4CF3-B156-3F704E90BC1D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5C8DD33-48AD-4A16-8B4C-835D5F87945B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CC403CAC-E076-41FD-9F01-D2C3CE87E97D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94A92A2-33A9-407D-A847-84C3C91D998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A222C5F-C2C9-4DB2-BB3A-810F058F4A42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  <p:sp>
        <p:nvSpPr>
          <p:cNvPr id="15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16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E6EEA8B-A261-4DCF-8F41-4BE53D171852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0473C498-6AAA-4CBB-BDBE-C2849DEE6872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  <p:sp>
        <p:nvSpPr>
          <p:cNvPr id="26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6AE0A10-767E-4CE6-92CD-BB39DE540AD1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33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5DA99C8C-206A-4DEC-A6F2-F432E145012C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37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A5E7452E-CE05-43D6-8509-602F18FA7619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&lt;pied de page&gt;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F5805BFA-B8E9-4E1E-9EA9-056AB8526335}" type="slidenum">
              <a:rPr lang="en-US" sz="12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‹N°›</a:t>
            </a:fld>
            <a:endParaRPr lang="fr-FR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fr-FR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fr-FR" sz="1400" b="0" strike="noStrike" spc="-1">
                <a:solidFill>
                  <a:srgbClr val="000000"/>
                </a:solidFill>
                <a:latin typeface="Times New Roman"/>
              </a:rPr>
              <a:t>&lt;date/heure&gt;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fr-FR" sz="44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3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4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bservatoirevillesvertes.fr/le-palmares-2023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422360" y="2828880"/>
            <a:ext cx="10202760" cy="1827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 fontScale="90000"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sz="6000"/>
              <a:t/>
            </a:r>
            <a:br>
              <a:rPr sz="6000"/>
            </a:br>
            <a:r>
              <a:rPr lang="fr-FR" sz="6000" b="0" strike="noStrike" spc="-1">
                <a:solidFill>
                  <a:schemeClr val="dk1"/>
                </a:solidFill>
                <a:latin typeface="Calibri Light"/>
              </a:rPr>
              <a:t>quelles alternatives à la densification urbaine ?</a:t>
            </a:r>
            <a:endParaRPr lang="fr-FR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166320" y="4392360"/>
            <a:ext cx="11923200" cy="1048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2400" b="0" strike="noStrike" spc="-1">
                <a:solidFill>
                  <a:schemeClr val="dk1"/>
                </a:solidFill>
                <a:latin typeface="Calibri"/>
              </a:rPr>
              <a:t> </a:t>
            </a:r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" name="Image 3"/>
          <p:cNvPicPr/>
          <p:nvPr/>
        </p:nvPicPr>
        <p:blipFill>
          <a:blip r:embed="rId2"/>
          <a:stretch/>
        </p:blipFill>
        <p:spPr>
          <a:xfrm>
            <a:off x="6717240" y="5729040"/>
            <a:ext cx="2664000" cy="742680"/>
          </a:xfrm>
          <a:prstGeom prst="rect">
            <a:avLst/>
          </a:prstGeom>
          <a:ln w="0">
            <a:noFill/>
          </a:ln>
        </p:spPr>
      </p:pic>
      <p:sp>
        <p:nvSpPr>
          <p:cNvPr id="60" name="ZoneTexte 4"/>
          <p:cNvSpPr/>
          <p:nvPr/>
        </p:nvSpPr>
        <p:spPr>
          <a:xfrm>
            <a:off x="550440" y="1224720"/>
            <a:ext cx="11692080" cy="228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4800" b="0" strike="noStrike" spc="-1">
                <a:solidFill>
                  <a:schemeClr val="dk1"/>
                </a:solidFill>
                <a:latin typeface="Calibri"/>
              </a:rPr>
              <a:t>De la friche Saint-Sauveur </a:t>
            </a:r>
            <a:endParaRPr lang="fr-FR" sz="48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fr-FR" sz="4800" b="0" strike="noStrike" spc="-1">
                <a:solidFill>
                  <a:schemeClr val="dk1"/>
                </a:solidFill>
                <a:latin typeface="Calibri"/>
              </a:rPr>
              <a:t>aux rives de la Haute-Deûle :</a:t>
            </a:r>
            <a:r>
              <a:rPr sz="4800"/>
              <a:t/>
            </a:r>
            <a:br>
              <a:rPr sz="4800"/>
            </a:br>
            <a:endParaRPr lang="fr-FR" sz="4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Image 8"/>
          <p:cNvPicPr/>
          <p:nvPr/>
        </p:nvPicPr>
        <p:blipFill>
          <a:blip r:embed="rId3"/>
          <a:stretch/>
        </p:blipFill>
        <p:spPr>
          <a:xfrm>
            <a:off x="9853200" y="5104440"/>
            <a:ext cx="1720080" cy="1367280"/>
          </a:xfrm>
          <a:prstGeom prst="rect">
            <a:avLst/>
          </a:prstGeom>
          <a:ln w="0">
            <a:noFill/>
          </a:ln>
        </p:spPr>
      </p:pic>
      <p:pic>
        <p:nvPicPr>
          <p:cNvPr id="62" name="Image 9"/>
          <p:cNvPicPr/>
          <p:nvPr/>
        </p:nvPicPr>
        <p:blipFill>
          <a:blip r:embed="rId4"/>
          <a:stretch/>
        </p:blipFill>
        <p:spPr>
          <a:xfrm>
            <a:off x="4902480" y="5145480"/>
            <a:ext cx="1409400" cy="1326240"/>
          </a:xfrm>
          <a:prstGeom prst="rect">
            <a:avLst/>
          </a:prstGeom>
          <a:ln w="0">
            <a:noFill/>
          </a:ln>
        </p:spPr>
      </p:pic>
      <p:pic>
        <p:nvPicPr>
          <p:cNvPr id="63" name="Image 10"/>
          <p:cNvPicPr/>
          <p:nvPr/>
        </p:nvPicPr>
        <p:blipFill>
          <a:blip r:embed="rId5"/>
          <a:stretch/>
        </p:blipFill>
        <p:spPr>
          <a:xfrm>
            <a:off x="3037680" y="5145480"/>
            <a:ext cx="1257480" cy="1257480"/>
          </a:xfrm>
          <a:prstGeom prst="rect">
            <a:avLst/>
          </a:prstGeom>
          <a:ln w="0">
            <a:noFill/>
          </a:ln>
        </p:spPr>
      </p:pic>
      <p:pic>
        <p:nvPicPr>
          <p:cNvPr id="64" name="Image 11"/>
          <p:cNvPicPr/>
          <p:nvPr/>
        </p:nvPicPr>
        <p:blipFill>
          <a:blip r:embed="rId6"/>
          <a:stretch/>
        </p:blipFill>
        <p:spPr>
          <a:xfrm>
            <a:off x="897120" y="5135400"/>
            <a:ext cx="1653480" cy="1323720"/>
          </a:xfrm>
          <a:prstGeom prst="rect">
            <a:avLst/>
          </a:prstGeom>
          <a:ln w="0">
            <a:noFill/>
          </a:ln>
        </p:spPr>
      </p:pic>
      <p:sp>
        <p:nvSpPr>
          <p:cNvPr id="65" name="ZoneTexte 5"/>
          <p:cNvSpPr/>
          <p:nvPr/>
        </p:nvSpPr>
        <p:spPr>
          <a:xfrm>
            <a:off x="4655160" y="127440"/>
            <a:ext cx="7540560" cy="94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fr-FR" sz="2800" b="1" strike="noStrike" spc="-1">
                <a:solidFill>
                  <a:schemeClr val="dk1"/>
                </a:solidFill>
                <a:latin typeface="Arial"/>
                <a:ea typeface="Noto Sans CJK SC"/>
              </a:rPr>
              <a:t>Municipales 2026 – Lille Lomme Hellemmes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3. Un grave déficit de nature publique à Lille, accentué pour les quartiers populaires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8333"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200" b="1" strike="noStrike" spc="-1">
                <a:solidFill>
                  <a:schemeClr val="dk1"/>
                </a:solidFill>
                <a:latin typeface="Calibri"/>
                <a:ea typeface="Noto Sans CJK SC"/>
              </a:rPr>
              <a:t>Un lien direct entre l’accès à des espaces verts de proximité et la santé : 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pos="0" algn="l"/>
              </a:tabLst>
            </a:pPr>
            <a:r>
              <a:rPr lang="fr-FR" sz="3200" b="0" strike="noStrike" spc="-1">
                <a:solidFill>
                  <a:schemeClr val="dk1"/>
                </a:solidFill>
                <a:latin typeface="Calibri"/>
                <a:ea typeface="Noto Sans CJK SC"/>
              </a:rPr>
              <a:t>Espaces verts publics de proximité : de multiples bénéfices sur la santé : lutte contre les îlots de chaleur, pratique d’une activité physique, interactions sociales, restauration psychologique, bien-être...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2000" b="0" strike="noStrike" spc="-1">
                <a:solidFill>
                  <a:schemeClr val="dk1"/>
                </a:solidFill>
                <a:latin typeface="Calibri"/>
                <a:ea typeface="Noto Sans CJK SC"/>
              </a:rPr>
              <a:t>(</a:t>
            </a:r>
            <a:r>
              <a:rPr lang="fr-FR" sz="2000" b="0" i="1" strike="noStrike" spc="-1">
                <a:solidFill>
                  <a:schemeClr val="dk1"/>
                </a:solidFill>
                <a:latin typeface="Calibri"/>
                <a:ea typeface="Noto Sans CJK SC"/>
              </a:rPr>
              <a:t>Source : Espaces verts urbains, Réseau français des Villes-Santé, OMS 2020)</a:t>
            </a:r>
            <a:endParaRPr lang="fr-FR" sz="20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pos="0" algn="l"/>
              </a:tabLst>
            </a:pPr>
            <a:r>
              <a:rPr lang="fr-FR" sz="3200" b="0" u="sng" strike="noStrike" spc="-1">
                <a:solidFill>
                  <a:schemeClr val="dk1"/>
                </a:solidFill>
                <a:uFillTx/>
                <a:latin typeface="Calibri"/>
                <a:ea typeface="Noto Sans CJK SC"/>
              </a:rPr>
              <a:t>De proximité </a:t>
            </a:r>
            <a:r>
              <a:rPr lang="fr-FR" sz="3200" b="0" strike="noStrike" spc="-1">
                <a:solidFill>
                  <a:schemeClr val="dk1"/>
                </a:solidFill>
                <a:latin typeface="Calibri"/>
                <a:ea typeface="Noto Sans CJK SC"/>
              </a:rPr>
              <a:t>: accessible à 5’ à pied soit 300 m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-"/>
              <a:tabLst>
                <a:tab pos="0" algn="l"/>
              </a:tabLst>
            </a:pPr>
            <a:r>
              <a:rPr lang="fr-FR" sz="3200" b="0" u="sng" strike="noStrike" spc="-1">
                <a:solidFill>
                  <a:schemeClr val="dk1"/>
                </a:solidFill>
                <a:uFillTx/>
                <a:latin typeface="Calibri"/>
                <a:ea typeface="Noto Sans CJK SC"/>
              </a:rPr>
              <a:t>Espace minimal </a:t>
            </a:r>
            <a:r>
              <a:rPr lang="fr-FR" sz="3200" b="0" strike="noStrike" spc="-1">
                <a:solidFill>
                  <a:schemeClr val="dk1"/>
                </a:solidFill>
                <a:latin typeface="Calibri"/>
                <a:ea typeface="Noto Sans CJK SC"/>
              </a:rPr>
              <a:t>: </a:t>
            </a:r>
            <a:r>
              <a:rPr lang="fr-FR" sz="3200" b="1" strike="noStrike" spc="-1">
                <a:solidFill>
                  <a:schemeClr val="dk1"/>
                </a:solidFill>
                <a:latin typeface="Calibri"/>
                <a:ea typeface="Noto Sans CJK SC"/>
              </a:rPr>
              <a:t>10 m</a:t>
            </a:r>
            <a:r>
              <a:rPr lang="fr-FR" sz="3200" b="1" strike="noStrike" spc="-1" baseline="33000">
                <a:solidFill>
                  <a:schemeClr val="dk1"/>
                </a:solidFill>
                <a:latin typeface="Calibri"/>
                <a:ea typeface="Noto Sans CJK SC"/>
              </a:rPr>
              <a:t>2</a:t>
            </a:r>
            <a:r>
              <a:rPr lang="fr-FR" sz="3200" b="1" strike="noStrike" spc="-1">
                <a:solidFill>
                  <a:schemeClr val="dk1"/>
                </a:solidFill>
                <a:latin typeface="Calibri"/>
                <a:ea typeface="Noto Sans CJK SC"/>
              </a:rPr>
              <a:t>/hab</a:t>
            </a:r>
            <a:r>
              <a:rPr lang="fr-FR" sz="3200" b="0" strike="noStrike" spc="-1">
                <a:solidFill>
                  <a:schemeClr val="dk1"/>
                </a:solidFill>
                <a:latin typeface="Calibri"/>
                <a:ea typeface="Noto Sans CJK SC"/>
              </a:rPr>
              <a:t>	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2322CC37-5B24-457A-AF7C-F08770FDC9CE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10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3. Un grave déficit de nature publique à Lille, accentué pour les quartiers populaires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8888" lnSpcReduction="10000"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1" strike="noStrike" spc="-1">
                <a:solidFill>
                  <a:schemeClr val="dk1"/>
                </a:solidFill>
                <a:latin typeface="Calibri"/>
                <a:ea typeface="Noto Sans CJK SC"/>
              </a:rPr>
              <a:t>Non respect des préconisations OMS sur l'accès à des espaces verts publics de proximité 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pos="0" algn="l"/>
              </a:tabLst>
            </a:pPr>
            <a:r>
              <a:rPr lang="fr-FR" sz="3200" b="0" strike="noStrike" spc="-1">
                <a:solidFill>
                  <a:schemeClr val="dk1"/>
                </a:solidFill>
                <a:latin typeface="Arial"/>
                <a:ea typeface="Noto Sans CJK SC"/>
              </a:rPr>
              <a:t>pour 76,2% de la population de Lille/Lomme/Hellemmes 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pos="0" algn="l"/>
              </a:tabLst>
            </a:pPr>
            <a:r>
              <a:rPr lang="fr-FR" sz="3200" b="0" strike="noStrike" spc="-1">
                <a:solidFill>
                  <a:schemeClr val="dk1"/>
                </a:solidFill>
                <a:latin typeface="Calibri"/>
                <a:ea typeface="Noto Sans CJK SC"/>
              </a:rPr>
              <a:t>à mettre en lien : 358 morts prématurées/an liées au manque d'espaces verts dans la métropole lilloise </a:t>
            </a:r>
            <a:endParaRPr lang="fr-FR" sz="3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1800" b="0" i="1" strike="noStrike" spc="-1">
                <a:solidFill>
                  <a:schemeClr val="dk1"/>
                </a:solidFill>
                <a:latin typeface="Arial"/>
                <a:ea typeface="Noto Sans CJK SC"/>
              </a:rPr>
              <a:t>(Source : Santé publique France, Décembre 2024, ISSN : 2609-2174)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4F5F0952-5B49-4B6B-928B-FEC907657D94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11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3. Un grave déficit de nature publique à Lille, accentué pour les quartiers populaires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Espace réservé du contenu 4"/>
          <p:cNvPicPr/>
          <p:nvPr/>
        </p:nvPicPr>
        <p:blipFill>
          <a:blip r:embed="rId2"/>
          <a:srcRect l="24110" t="17593" b="38622"/>
          <a:stretch/>
        </p:blipFill>
        <p:spPr>
          <a:xfrm>
            <a:off x="557640" y="1980000"/>
            <a:ext cx="8991360" cy="4284360"/>
          </a:xfrm>
          <a:prstGeom prst="rect">
            <a:avLst/>
          </a:prstGeom>
          <a:ln w="0">
            <a:noFill/>
          </a:ln>
        </p:spPr>
      </p:pic>
      <p:pic>
        <p:nvPicPr>
          <p:cNvPr id="113" name="Espace réservé du contenu 4"/>
          <p:cNvPicPr/>
          <p:nvPr/>
        </p:nvPicPr>
        <p:blipFill>
          <a:blip r:embed="rId2"/>
          <a:srcRect l="45574" t="60763" r="21880"/>
          <a:stretch/>
        </p:blipFill>
        <p:spPr>
          <a:xfrm>
            <a:off x="9723960" y="2286000"/>
            <a:ext cx="2307240" cy="2298960"/>
          </a:xfrm>
          <a:prstGeom prst="rect">
            <a:avLst/>
          </a:prstGeom>
          <a:ln w="0">
            <a:noFill/>
          </a:ln>
        </p:spPr>
      </p:pic>
      <p:sp>
        <p:nvSpPr>
          <p:cNvPr id="114" name="Rectangle 113"/>
          <p:cNvSpPr/>
          <p:nvPr/>
        </p:nvSpPr>
        <p:spPr>
          <a:xfrm>
            <a:off x="11630520" y="644904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D1AF9A06-A2F0-45DA-B9FD-7C5A44D1D13A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12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5E0E21B5-673C-4897-A9C6-C97EF8906A0D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12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80000" y="5868000"/>
            <a:ext cx="9179640" cy="764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200" b="1" strike="noStrike" spc="-1">
                <a:solidFill>
                  <a:srgbClr val="000000"/>
                </a:solidFill>
                <a:latin typeface="Arial"/>
              </a:rPr>
              <a:t>Surfaces de parcs et jardins publics accessibles par habitant en m²</a:t>
            </a:r>
            <a:endParaRPr lang="fr-FR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120000" y="5832000"/>
            <a:ext cx="1691640" cy="373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10 à 12 m²/hab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7848000" y="5832000"/>
            <a:ext cx="1439640" cy="373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≥ 12 m²/hab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536000" y="5832000"/>
            <a:ext cx="1691640" cy="373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7 à 10 m²/hab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952000" y="5832000"/>
            <a:ext cx="1691640" cy="373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3 à 7 m²/hab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332000" y="5832000"/>
            <a:ext cx="1691640" cy="3733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≤ 3 m²/hab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9540000" y="4345560"/>
            <a:ext cx="2627640" cy="992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600" b="1" strike="noStrike" spc="-1">
                <a:solidFill>
                  <a:srgbClr val="000000"/>
                </a:solidFill>
                <a:latin typeface="Arial"/>
                <a:ea typeface="Arial"/>
              </a:rPr>
              <a:t>Répartition des habitants par seuil de surface de parcs et jardins publics accessibles (en m²/hab)</a:t>
            </a:r>
            <a:endParaRPr lang="fr-FR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0896120" y="3046320"/>
            <a:ext cx="839520" cy="37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Arial"/>
              </a:rPr>
              <a:t>≤ 3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0176480" y="3658320"/>
            <a:ext cx="839520" cy="37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Arial"/>
              </a:rPr>
              <a:t>3 à 7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9744840" y="3262320"/>
            <a:ext cx="839520" cy="37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200" b="1" strike="noStrike" spc="-1">
                <a:solidFill>
                  <a:srgbClr val="FFFFFF"/>
                </a:solidFill>
                <a:latin typeface="Arial"/>
                <a:ea typeface="Arial"/>
              </a:rPr>
              <a:t>7 à 10</a:t>
            </a:r>
            <a:endParaRPr lang="fr-F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10033200" y="2758320"/>
            <a:ext cx="839520" cy="37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800" b="1" strike="noStrike" spc="-1">
                <a:solidFill>
                  <a:srgbClr val="FFFFFF"/>
                </a:solidFill>
                <a:latin typeface="Arial"/>
                <a:ea typeface="Arial"/>
              </a:rPr>
              <a:t>≥12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9745200" y="3082320"/>
            <a:ext cx="839520" cy="37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900" b="1" strike="noStrike" spc="-1">
                <a:solidFill>
                  <a:srgbClr val="FFFFFF"/>
                </a:solidFill>
                <a:latin typeface="Arial"/>
                <a:ea typeface="Arial"/>
              </a:rPr>
              <a:t>10 à 12</a:t>
            </a:r>
            <a:endParaRPr lang="fr-FR" sz="9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24000" y="1833120"/>
            <a:ext cx="1007640" cy="40510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1020"/>
              </a:spcBef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100.000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20"/>
              </a:spcBef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90.000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20"/>
              </a:spcBef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80.000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20"/>
              </a:spcBef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70.000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20"/>
              </a:spcBef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60.000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20"/>
              </a:spcBef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50.000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20"/>
              </a:spcBef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40.000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20"/>
              </a:spcBef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30.000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20"/>
              </a:spcBef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20.000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20"/>
              </a:spcBef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10.000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20"/>
              </a:spcBef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0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Rectangle 128"/>
          <p:cNvSpPr/>
          <p:nvPr/>
        </p:nvSpPr>
        <p:spPr>
          <a:xfrm rot="16081200">
            <a:off x="-1581840" y="3610800"/>
            <a:ext cx="3851640" cy="57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1700" b="0" strike="noStrike" spc="-1">
                <a:solidFill>
                  <a:srgbClr val="000000"/>
                </a:solidFill>
                <a:latin typeface="Arial"/>
                <a:ea typeface="Arial"/>
              </a:rPr>
              <a:t>Nombre d’habitants</a:t>
            </a:r>
            <a:endParaRPr lang="fr-FR" sz="17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3. Un grave déficit de nature publique à Lille, accentué pour les quartiers populaires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Espace réservé du contenu 3"/>
          <p:cNvPicPr/>
          <p:nvPr/>
        </p:nvPicPr>
        <p:blipFill>
          <a:blip r:embed="rId2"/>
          <a:stretch/>
        </p:blipFill>
        <p:spPr>
          <a:xfrm>
            <a:off x="2615040" y="1825560"/>
            <a:ext cx="7818840" cy="4886280"/>
          </a:xfrm>
          <a:prstGeom prst="rect">
            <a:avLst/>
          </a:prstGeom>
          <a:ln w="0">
            <a:noFill/>
          </a:ln>
        </p:spPr>
      </p:pic>
      <p:sp>
        <p:nvSpPr>
          <p:cNvPr id="132" name="Rectangle 131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B929B5A2-9A88-46EC-B8C4-D392152C2E60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13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3. Un grave déficit de nature publique à Lille, accentué pour les quartiers populaires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Espace réservé du contenu 4"/>
          <p:cNvPicPr/>
          <p:nvPr/>
        </p:nvPicPr>
        <p:blipFill>
          <a:blip r:embed="rId2"/>
          <a:srcRect l="9104" t="18513" r="31344" b="7412"/>
          <a:stretch/>
        </p:blipFill>
        <p:spPr>
          <a:xfrm>
            <a:off x="1587960" y="1690560"/>
            <a:ext cx="7387560" cy="5169240"/>
          </a:xfrm>
          <a:prstGeom prst="rect">
            <a:avLst/>
          </a:prstGeom>
          <a:ln w="0">
            <a:noFill/>
          </a:ln>
        </p:spPr>
      </p:pic>
      <p:sp>
        <p:nvSpPr>
          <p:cNvPr id="135" name="Rectangle 134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E6BE8F1B-D1A1-4D7D-A92B-BEE9BB85284F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14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1584000" y="6120000"/>
            <a:ext cx="7379640" cy="738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just">
              <a:lnSpc>
                <a:spcPts val="1701"/>
              </a:lnSpc>
            </a:pPr>
            <a:r>
              <a:rPr lang="fr-FR" sz="1800" b="0" strike="noStrike" spc="-1">
                <a:solidFill>
                  <a:srgbClr val="04517C"/>
                </a:solidFill>
                <a:latin typeface="Arial"/>
              </a:rPr>
              <a:t>Il manque 21 ha (22 ha avec les logements en construction) d’espaces verts publics de proximité pour atteindre 10 m²/hab dans le secteur Lille-Centre13-19, Moulin Arras-Trévise-Belfort et Petit-Maroc ouest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3. Un grave déficit de nature publique à Lille, accentué pour les quartiers populaires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Espace réservé du contenu 3"/>
          <p:cNvPicPr/>
          <p:nvPr/>
        </p:nvPicPr>
        <p:blipFill>
          <a:blip r:embed="rId2"/>
          <a:srcRect l="10689" t="19283" r="31488" b="7927"/>
          <a:stretch/>
        </p:blipFill>
        <p:spPr>
          <a:xfrm>
            <a:off x="501840" y="1511280"/>
            <a:ext cx="7548120" cy="5345640"/>
          </a:xfrm>
          <a:prstGeom prst="rect">
            <a:avLst/>
          </a:prstGeom>
          <a:ln w="0">
            <a:noFill/>
          </a:ln>
        </p:spPr>
      </p:pic>
      <p:sp>
        <p:nvSpPr>
          <p:cNvPr id="139" name="ZoneTexte 2"/>
          <p:cNvSpPr/>
          <p:nvPr/>
        </p:nvSpPr>
        <p:spPr>
          <a:xfrm flipH="1">
            <a:off x="8859240" y="2204640"/>
            <a:ext cx="3008520" cy="3505320"/>
          </a:xfrm>
          <a:prstGeom prst="rect">
            <a:avLst/>
          </a:prstGeom>
          <a:noFill/>
          <a:ln w="127000">
            <a:solidFill>
              <a:srgbClr val="5B9BD5">
                <a:alpha val="43000"/>
              </a:srgb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2800" b="0" strike="noStrike" spc="-1">
                <a:solidFill>
                  <a:schemeClr val="dk1"/>
                </a:solidFill>
                <a:latin typeface="Calibri"/>
              </a:rPr>
              <a:t>Le chiffre à retenir : 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fr-FR" sz="2800" b="0" strike="noStrike" spc="-1">
                <a:solidFill>
                  <a:schemeClr val="dk1"/>
                </a:solidFill>
                <a:latin typeface="Calibri"/>
              </a:rPr>
              <a:t>il manque </a:t>
            </a:r>
            <a:r>
              <a:rPr lang="fr-FR" sz="2800" b="1" u="sng" strike="noStrike" spc="-1">
                <a:solidFill>
                  <a:schemeClr val="dk1"/>
                </a:solidFill>
                <a:uFillTx/>
                <a:latin typeface="Calibri"/>
              </a:rPr>
              <a:t>21 ha </a:t>
            </a:r>
            <a:r>
              <a:rPr lang="fr-FR" sz="2800" b="0" strike="noStrike" spc="-1">
                <a:solidFill>
                  <a:schemeClr val="dk1"/>
                </a:solidFill>
                <a:latin typeface="Calibri"/>
              </a:rPr>
              <a:t>de nature publique autour de Saint-Sauveur pour respecter les normes de santé de l’OMS</a:t>
            </a: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0" name="Connecteur droit avec flèche 5"/>
          <p:cNvCxnSpPr/>
          <p:nvPr/>
        </p:nvCxnSpPr>
        <p:spPr>
          <a:xfrm flipV="1">
            <a:off x="4463280" y="4184640"/>
            <a:ext cx="4398120" cy="1395720"/>
          </a:xfrm>
          <a:prstGeom prst="straightConnector1">
            <a:avLst/>
          </a:prstGeom>
          <a:ln w="76200">
            <a:solidFill>
              <a:srgbClr val="B5D2EC"/>
            </a:solidFill>
            <a:round/>
            <a:tailEnd type="triangle" w="med" len="med"/>
          </a:ln>
        </p:spPr>
      </p:cxnSp>
      <p:sp>
        <p:nvSpPr>
          <p:cNvPr id="141" name="Rectangle 140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CC38B17B-4E92-4972-921C-A894A1450CE2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15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4. Nature versus logement : le faux débat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838080" y="2536200"/>
            <a:ext cx="10514520" cy="363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1" i="1" u="sng" strike="noStrike" spc="-1">
                <a:solidFill>
                  <a:schemeClr val="dk1"/>
                </a:solidFill>
                <a:uFillTx/>
                <a:latin typeface="Calibri"/>
              </a:rPr>
              <a:t>Idée fausse n° 1 :</a:t>
            </a:r>
            <a:r>
              <a:rPr lang="fr-FR" sz="3600" b="1" i="1" strike="noStrike" spc="-1">
                <a:solidFill>
                  <a:schemeClr val="dk1"/>
                </a:solidFill>
                <a:latin typeface="Calibri"/>
              </a:rPr>
              <a:t> 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1" i="1" strike="noStrike" spc="-1">
                <a:solidFill>
                  <a:schemeClr val="dk1"/>
                </a:solidFill>
                <a:latin typeface="Calibri"/>
              </a:rPr>
              <a:t>« Construire à Saint-Sauveur va bénéficier aux gens modestes mal logés, grâce à la proportion de 35 % de logements sociaux.»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33188E29-EC22-40FE-BAFC-C5A1DB463A9A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16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4. Nature versus logement : le faux débat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Espace réservé du contenu 4"/>
          <p:cNvPicPr/>
          <p:nvPr/>
        </p:nvPicPr>
        <p:blipFill>
          <a:blip r:embed="rId2"/>
          <a:stretch/>
        </p:blipFill>
        <p:spPr>
          <a:xfrm>
            <a:off x="1123200" y="1535400"/>
            <a:ext cx="9430560" cy="5321520"/>
          </a:xfrm>
          <a:prstGeom prst="rect">
            <a:avLst/>
          </a:prstGeom>
          <a:ln w="0">
            <a:noFill/>
          </a:ln>
        </p:spPr>
      </p:pic>
      <p:sp>
        <p:nvSpPr>
          <p:cNvPr id="147" name="Rectangle 146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C5FCCA61-F8E6-4F93-BE45-CA18F4E0F936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17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4. Nature versus logement : le faux débat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838080" y="1983960"/>
            <a:ext cx="10514520" cy="4553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77500" lnSpcReduction="10000"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4000" b="0" strike="noStrike" spc="-1">
                <a:solidFill>
                  <a:schemeClr val="dk1"/>
                </a:solidFill>
                <a:latin typeface="Calibri"/>
              </a:rPr>
              <a:t>Et à Saint-Sauveur ?</a:t>
            </a:r>
            <a:endParaRPr lang="fr-FR" sz="40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40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4000" b="0" strike="noStrike" spc="-1">
                <a:solidFill>
                  <a:schemeClr val="dk1"/>
                </a:solidFill>
                <a:latin typeface="Calibri"/>
              </a:rPr>
              <a:t>35% de « logements sociaux », dont ¼ seulement en PLAI (</a:t>
            </a:r>
            <a:r>
              <a:rPr lang="fr-FR" sz="3000" b="0" i="1" u="sng" strike="noStrike" spc="-1">
                <a:solidFill>
                  <a:schemeClr val="dk1"/>
                </a:solidFill>
                <a:uFillTx/>
                <a:latin typeface="Calibri"/>
              </a:rPr>
              <a:t>étude d’impact de la ZAC de Saint-Sauveur, p.26</a:t>
            </a:r>
            <a:r>
              <a:rPr lang="fr-FR" sz="4000" b="0" strike="noStrike" spc="-1">
                <a:solidFill>
                  <a:schemeClr val="dk1"/>
                </a:solidFill>
                <a:latin typeface="Calibri"/>
              </a:rPr>
              <a:t>). </a:t>
            </a:r>
            <a:endParaRPr lang="fr-FR" sz="40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40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4000" b="0" strike="noStrike" spc="-1">
                <a:solidFill>
                  <a:schemeClr val="dk1"/>
                </a:solidFill>
                <a:latin typeface="Calibri"/>
              </a:rPr>
              <a:t>Sur les 2500 logements prévus, seulement </a:t>
            </a:r>
            <a:endParaRPr lang="fr-FR" sz="40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4000" b="1" u="sng" strike="noStrike" spc="-1">
                <a:solidFill>
                  <a:schemeClr val="dk1"/>
                </a:solidFill>
                <a:uFillTx/>
                <a:latin typeface="Calibri"/>
              </a:rPr>
              <a:t>219 en PLAI </a:t>
            </a:r>
            <a:endParaRPr lang="fr-FR" sz="40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40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4800" b="1" strike="noStrike" spc="-1">
                <a:solidFill>
                  <a:schemeClr val="dk1"/>
                </a:solidFill>
                <a:latin typeface="Calibri"/>
              </a:rPr>
              <a:t>Tout ça pour ça !!!</a:t>
            </a:r>
            <a:endParaRPr lang="fr-FR" sz="48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40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15396622-67AD-4059-BADA-B2E9FC2FAC28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18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4. Nature versus logement : le faux débat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838080" y="2536200"/>
            <a:ext cx="10514520" cy="363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1" i="1" u="sng" strike="noStrike" spc="-1">
                <a:solidFill>
                  <a:schemeClr val="dk1"/>
                </a:solidFill>
                <a:uFillTx/>
                <a:latin typeface="Calibri"/>
              </a:rPr>
              <a:t>Idée fausse n° 2 :</a:t>
            </a:r>
            <a:r>
              <a:rPr lang="fr-FR" sz="3600" b="1" i="1" strike="noStrike" spc="-1">
                <a:solidFill>
                  <a:schemeClr val="dk1"/>
                </a:solidFill>
                <a:latin typeface="Calibri"/>
              </a:rPr>
              <a:t> 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1" i="1" strike="noStrike" spc="-1">
                <a:solidFill>
                  <a:schemeClr val="dk1"/>
                </a:solidFill>
                <a:latin typeface="Calibri"/>
              </a:rPr>
              <a:t>« Pour faire baisser les prix de l'immobilier, il faut construire-construire-construire ».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0" strike="noStrike" spc="-1">
                <a:solidFill>
                  <a:schemeClr val="dk1"/>
                </a:solidFill>
                <a:latin typeface="Calibri"/>
              </a:rPr>
              <a:t>(théorie du « choc de l’offre »)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60814C6B-B2DF-4E6F-8D94-C8D385007EF6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19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1"/>
          <p:cNvPicPr/>
          <p:nvPr/>
        </p:nvPicPr>
        <p:blipFill>
          <a:blip r:embed="rId3"/>
          <a:stretch/>
        </p:blipFill>
        <p:spPr>
          <a:xfrm>
            <a:off x="622080" y="2089800"/>
            <a:ext cx="3782520" cy="2275920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815400" y="27000"/>
            <a:ext cx="10491840" cy="1241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0" strike="noStrike" spc="-1" dirty="0">
                <a:solidFill>
                  <a:schemeClr val="dk1"/>
                </a:solidFill>
                <a:latin typeface="Calibri"/>
              </a:rPr>
              <a:t>Zoom sur 3 territoires particuliers : 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0" strike="noStrike" spc="-1" dirty="0" smtClean="0">
                <a:solidFill>
                  <a:schemeClr val="dk1"/>
                </a:solidFill>
                <a:latin typeface="Calibri"/>
              </a:rPr>
              <a:t>1. </a:t>
            </a:r>
            <a:r>
              <a:rPr lang="fr-FR" sz="3600" b="0" strike="noStrike" spc="-1" dirty="0">
                <a:solidFill>
                  <a:schemeClr val="dk1"/>
                </a:solidFill>
                <a:latin typeface="Calibri"/>
              </a:rPr>
              <a:t>Friche Saint Sauveur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ZoneTexte 3"/>
          <p:cNvSpPr/>
          <p:nvPr/>
        </p:nvSpPr>
        <p:spPr>
          <a:xfrm>
            <a:off x="2220840" y="2414520"/>
            <a:ext cx="2132280" cy="232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1440"/>
              </a:spcBef>
              <a:spcAft>
                <a:spcPts val="1199"/>
              </a:spcAft>
            </a:pPr>
            <a:r>
              <a:rPr lang="fr-FR" sz="8710" b="0" strike="noStrike" spc="-1">
                <a:solidFill>
                  <a:schemeClr val="dk1"/>
                </a:solidFill>
                <a:latin typeface="Helvetica Neue"/>
                <a:ea typeface="Helvetica Neue"/>
              </a:rPr>
              <a:t>🔍</a:t>
            </a:r>
            <a:endParaRPr lang="fr-FR" sz="871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" name="Image 25"/>
          <p:cNvPicPr/>
          <p:nvPr/>
        </p:nvPicPr>
        <p:blipFill>
          <a:blip r:embed="rId4"/>
          <a:srcRect l="48455" t="43906" r="35524" b="28231"/>
          <a:stretch/>
        </p:blipFill>
        <p:spPr>
          <a:xfrm>
            <a:off x="5952960" y="1773000"/>
            <a:ext cx="6238080" cy="4794120"/>
          </a:xfrm>
          <a:prstGeom prst="rect">
            <a:avLst/>
          </a:prstGeom>
          <a:ln w="0">
            <a:noFill/>
          </a:ln>
        </p:spPr>
      </p:pic>
      <p:sp>
        <p:nvSpPr>
          <p:cNvPr id="70" name="Rectangle 69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73C61A05-16E8-42C0-BD44-2BD8F4FE2E67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2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4. Nature versus logement : le faux débat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55" name="Graphique 4"/>
          <p:cNvGraphicFramePr/>
          <p:nvPr/>
        </p:nvGraphicFramePr>
        <p:xfrm>
          <a:off x="1980000" y="1622880"/>
          <a:ext cx="10161000" cy="4967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6" name="Rectangle 155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B03304A0-9564-40B9-A074-BC0D6CCFE4C1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20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4. Nature versus logement : le faux débat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58" name="Graphique 5"/>
          <p:cNvGraphicFramePr/>
          <p:nvPr/>
        </p:nvGraphicFramePr>
        <p:xfrm>
          <a:off x="3467880" y="1690560"/>
          <a:ext cx="7400520" cy="489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9" name="Connecteur droit 11"/>
          <p:cNvCxnSpPr/>
          <p:nvPr/>
        </p:nvCxnSpPr>
        <p:spPr>
          <a:xfrm>
            <a:off x="9722160" y="2125080"/>
            <a:ext cx="1080" cy="1080"/>
          </a:xfrm>
          <a:prstGeom prst="straightConnector1">
            <a:avLst/>
          </a:prstGeom>
          <a:ln w="0">
            <a:solidFill>
              <a:srgbClr val="5B9BD5"/>
            </a:solidFill>
          </a:ln>
        </p:spPr>
      </p:cxnSp>
      <p:cxnSp>
        <p:nvCxnSpPr>
          <p:cNvPr id="160" name="Connecteur droit 13"/>
          <p:cNvCxnSpPr/>
          <p:nvPr/>
        </p:nvCxnSpPr>
        <p:spPr>
          <a:xfrm flipH="1">
            <a:off x="6274080" y="2163600"/>
            <a:ext cx="3516480" cy="2059920"/>
          </a:xfrm>
          <a:prstGeom prst="straightConnector1">
            <a:avLst/>
          </a:prstGeom>
          <a:ln w="66675">
            <a:solidFill>
              <a:srgbClr val="FF0000"/>
            </a:solidFill>
            <a:round/>
          </a:ln>
        </p:spPr>
      </p:cxnSp>
      <p:cxnSp>
        <p:nvCxnSpPr>
          <p:cNvPr id="161" name="Connecteur droit 16"/>
          <p:cNvCxnSpPr/>
          <p:nvPr/>
        </p:nvCxnSpPr>
        <p:spPr>
          <a:xfrm flipH="1">
            <a:off x="1132560" y="3192840"/>
            <a:ext cx="599040" cy="1080"/>
          </a:xfrm>
          <a:prstGeom prst="straightConnector1">
            <a:avLst/>
          </a:prstGeom>
          <a:ln w="66675">
            <a:solidFill>
              <a:srgbClr val="FF0000"/>
            </a:solidFill>
            <a:round/>
          </a:ln>
        </p:spPr>
      </p:cxnSp>
      <p:sp>
        <p:nvSpPr>
          <p:cNvPr id="162" name="ZoneTexte 18"/>
          <p:cNvSpPr/>
          <p:nvPr/>
        </p:nvSpPr>
        <p:spPr>
          <a:xfrm>
            <a:off x="317520" y="3301560"/>
            <a:ext cx="3040560" cy="1735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1800" b="0" strike="noStrike" spc="-1">
                <a:solidFill>
                  <a:schemeClr val="dk1"/>
                </a:solidFill>
                <a:latin typeface="Calibri"/>
              </a:rPr>
              <a:t>prix du m² à Lille 2000-2025 :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fr-FR" sz="1800" b="1" strike="noStrike" spc="-1">
                <a:solidFill>
                  <a:schemeClr val="dk1"/>
                </a:solidFill>
                <a:latin typeface="Calibri"/>
              </a:rPr>
              <a:t>+ 170% </a:t>
            </a:r>
            <a:r>
              <a:rPr lang="fr-FR" sz="1800" b="0" strike="noStrike" spc="-1">
                <a:solidFill>
                  <a:schemeClr val="dk1"/>
                </a:solidFill>
                <a:latin typeface="Calibri"/>
              </a:rPr>
              <a:t>corrigé de l’inflation (234%)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fr-FR" sz="1800" b="0" i="1" strike="noStrike" spc="-1">
                <a:solidFill>
                  <a:schemeClr val="dk1"/>
                </a:solidFill>
                <a:latin typeface="Calibri"/>
              </a:rPr>
              <a:t>Source : Chambre des notaires de Paris et Insee</a:t>
            </a:r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F118D6A4-7102-4111-8F98-C7A4357ACE3C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21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4. Nature versus logement : le faux débat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838080" y="2536200"/>
            <a:ext cx="10514520" cy="363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1" i="1" u="sng" strike="noStrike" spc="-1">
                <a:solidFill>
                  <a:schemeClr val="dk1"/>
                </a:solidFill>
                <a:uFillTx/>
                <a:latin typeface="Calibri"/>
              </a:rPr>
              <a:t>Idée fausse n° 3 :</a:t>
            </a:r>
            <a:r>
              <a:rPr lang="fr-FR" sz="3600" b="1" i="1" strike="noStrike" spc="-1">
                <a:solidFill>
                  <a:schemeClr val="dk1"/>
                </a:solidFill>
                <a:latin typeface="Calibri"/>
              </a:rPr>
              <a:t> 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1" i="1" strike="noStrike" spc="-1">
                <a:solidFill>
                  <a:schemeClr val="dk1"/>
                </a:solidFill>
                <a:latin typeface="Calibri"/>
              </a:rPr>
              <a:t>« Il faut construire à Saint-Sauveur pour répondre à l'augmentation des besoins en logement liés à la croissance de la population. »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96539A8A-F7CC-40AA-8D63-D8357164DECF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22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4. Nature versus logement : le faux débat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68" name="Graphique 5"/>
          <p:cNvGraphicFramePr/>
          <p:nvPr/>
        </p:nvGraphicFramePr>
        <p:xfrm>
          <a:off x="2160" y="2258280"/>
          <a:ext cx="5973480" cy="393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69" name="Connecteur droit 11"/>
          <p:cNvCxnSpPr/>
          <p:nvPr/>
        </p:nvCxnSpPr>
        <p:spPr>
          <a:xfrm>
            <a:off x="9722160" y="2125080"/>
            <a:ext cx="1080" cy="1080"/>
          </a:xfrm>
          <a:prstGeom prst="straightConnector1">
            <a:avLst/>
          </a:prstGeom>
          <a:ln w="0">
            <a:solidFill>
              <a:srgbClr val="5B9BD5"/>
            </a:solidFill>
          </a:ln>
        </p:spPr>
      </p:cxnSp>
      <p:graphicFrame>
        <p:nvGraphicFramePr>
          <p:cNvPr id="170" name="POP T1 - Population en historique depuis 1"/>
          <p:cNvGraphicFramePr/>
          <p:nvPr/>
        </p:nvGraphicFramePr>
        <p:xfrm>
          <a:off x="5760000" y="2340000"/>
          <a:ext cx="6430680" cy="3910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1" name="Rectangle 170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0ADD1FB5-C2EF-40A9-87D4-192B6FC0888E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23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4. Nature versus logement : le faux débat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838080" y="2536200"/>
            <a:ext cx="10514520" cy="363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1" i="1" u="sng" strike="noStrike" spc="-1">
                <a:solidFill>
                  <a:schemeClr val="dk1"/>
                </a:solidFill>
                <a:uFillTx/>
                <a:latin typeface="Calibri"/>
              </a:rPr>
              <a:t>Idée fausse n° 4 :</a:t>
            </a:r>
            <a:r>
              <a:rPr lang="fr-FR" sz="3600" b="1" i="1" strike="noStrike" spc="-1">
                <a:solidFill>
                  <a:schemeClr val="dk1"/>
                </a:solidFill>
                <a:latin typeface="Calibri"/>
              </a:rPr>
              <a:t> 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1" i="1" strike="noStrike" spc="-1">
                <a:solidFill>
                  <a:schemeClr val="dk1"/>
                </a:solidFill>
                <a:latin typeface="Calibri"/>
                <a:ea typeface="SimSun"/>
              </a:rPr>
              <a:t>« Il faut densifier la ville pour diminuer l'artificialisation des terres agricoles »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4DC1DB61-94A2-4EE3-8AAD-D091090D6F8A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24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5. Nos propositions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838080" y="1987560"/>
            <a:ext cx="10514520" cy="363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1" i="1" strike="noStrike" spc="-1">
                <a:solidFill>
                  <a:schemeClr val="dk1"/>
                </a:solidFill>
                <a:latin typeface="Calibri"/>
              </a:rPr>
              <a:t>Un espace de nature de 23 ha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1" i="1" strike="noStrike" spc="-1">
                <a:solidFill>
                  <a:schemeClr val="dk1"/>
                </a:solidFill>
                <a:latin typeface="Calibri"/>
              </a:rPr>
              <a:t>Zéro construction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57A3A240-FEDC-4B77-A036-F59E87E6969C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25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5. Nos propositions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838080" y="1987560"/>
            <a:ext cx="10514520" cy="363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87222" lnSpcReduction="10000"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1" i="1" strike="noStrike" spc="-1">
                <a:solidFill>
                  <a:schemeClr val="dk1"/>
                </a:solidFill>
                <a:latin typeface="Calibri"/>
              </a:rPr>
              <a:t>Un espace de nature de 23 ha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1" i="1" strike="noStrike" spc="-1">
                <a:solidFill>
                  <a:schemeClr val="dk1"/>
                </a:solidFill>
                <a:latin typeface="Calibri"/>
              </a:rPr>
              <a:t>Zéro construction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1" i="1" strike="noStrike" spc="-1">
                <a:solidFill>
                  <a:schemeClr val="dk1"/>
                </a:solidFill>
                <a:latin typeface="Calibri"/>
              </a:rPr>
              <a:t>Une entrée de ville/porte nature 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1" i="1" strike="noStrike" spc="-1">
                <a:solidFill>
                  <a:schemeClr val="dk1"/>
                </a:solidFill>
                <a:latin typeface="Calibri"/>
              </a:rPr>
              <a:t>connectée aux espaces de nature du sud/sud est de la MEL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07457B5B-311A-42B0-AB72-C6A7610C965B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26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Espace réservé du contenu 6"/>
          <p:cNvPicPr/>
          <p:nvPr/>
        </p:nvPicPr>
        <p:blipFill>
          <a:blip r:embed="rId2"/>
          <a:srcRect l="38126" t="28374" r="6616" b="12770"/>
          <a:stretch/>
        </p:blipFill>
        <p:spPr>
          <a:xfrm>
            <a:off x="503280" y="259920"/>
            <a:ext cx="11012400" cy="6597000"/>
          </a:xfrm>
          <a:prstGeom prst="rect">
            <a:avLst/>
          </a:prstGeom>
          <a:ln w="0">
            <a:noFill/>
          </a:ln>
        </p:spPr>
      </p:pic>
      <p:sp>
        <p:nvSpPr>
          <p:cNvPr id="182" name="Rectangle 181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F83C28FF-02E5-4B47-B3A9-B233AA5362C9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27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6. Notre question aux candidats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838080" y="1987560"/>
            <a:ext cx="10514520" cy="3639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4800" b="1" i="1" strike="noStrike" spc="-1">
                <a:solidFill>
                  <a:schemeClr val="dk1"/>
                </a:solidFill>
                <a:latin typeface="Calibri"/>
              </a:rPr>
              <a:t>Et vous, quel est votre projet pour Saint Sauveur ?</a:t>
            </a:r>
            <a:endParaRPr lang="fr-FR" sz="4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31620AAA-6BF7-43D0-8928-9817932B38BB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28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age 1"/>
          <p:cNvPicPr/>
          <p:nvPr/>
        </p:nvPicPr>
        <p:blipFill>
          <a:blip r:embed="rId3"/>
          <a:stretch/>
        </p:blipFill>
        <p:spPr>
          <a:xfrm>
            <a:off x="622080" y="2089800"/>
            <a:ext cx="3782520" cy="2275920"/>
          </a:xfrm>
          <a:prstGeom prst="rect">
            <a:avLst/>
          </a:prstGeom>
          <a:ln w="0">
            <a:noFill/>
          </a:ln>
        </p:spPr>
      </p:pic>
      <p:sp>
        <p:nvSpPr>
          <p:cNvPr id="72" name="PlaceHolder 1"/>
          <p:cNvSpPr>
            <a:spLocks noGrp="1"/>
          </p:cNvSpPr>
          <p:nvPr>
            <p:ph type="subTitle"/>
          </p:nvPr>
        </p:nvSpPr>
        <p:spPr>
          <a:xfrm>
            <a:off x="926640" y="173160"/>
            <a:ext cx="10491840" cy="1241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0" strike="noStrike" spc="-1" dirty="0">
                <a:solidFill>
                  <a:schemeClr val="dk1"/>
                </a:solidFill>
                <a:latin typeface="Calibri"/>
              </a:rPr>
              <a:t>Zoom sur 3 territoires particuliers : 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0" strike="noStrike" spc="-1" dirty="0">
                <a:solidFill>
                  <a:schemeClr val="dk1"/>
                </a:solidFill>
                <a:latin typeface="Calibri"/>
              </a:rPr>
              <a:t>2. Friche </a:t>
            </a:r>
            <a:r>
              <a:rPr lang="fr-FR" sz="3600" b="0" strike="noStrike" spc="-1" dirty="0" err="1">
                <a:solidFill>
                  <a:schemeClr val="dk1"/>
                </a:solidFill>
                <a:latin typeface="Calibri"/>
              </a:rPr>
              <a:t>Québécor</a:t>
            </a:r>
            <a:r>
              <a:rPr lang="fr-FR" sz="3600" b="0" strike="noStrike" spc="-1" dirty="0">
                <a:solidFill>
                  <a:schemeClr val="dk1"/>
                </a:solidFill>
                <a:latin typeface="Calibri"/>
              </a:rPr>
              <a:t> (</a:t>
            </a:r>
            <a:r>
              <a:rPr lang="fr-FR" sz="3600" b="0" strike="noStrike" spc="-1" dirty="0" err="1">
                <a:solidFill>
                  <a:schemeClr val="dk1"/>
                </a:solidFill>
                <a:latin typeface="Calibri"/>
              </a:rPr>
              <a:t>Hellemmes</a:t>
            </a:r>
            <a:r>
              <a:rPr lang="fr-FR" sz="3600" b="0" strike="noStrike" spc="-1" dirty="0">
                <a:solidFill>
                  <a:schemeClr val="dk1"/>
                </a:solidFill>
                <a:latin typeface="Calibri"/>
              </a:rPr>
              <a:t>)</a:t>
            </a:r>
            <a:endParaRPr lang="fr-FR" sz="3600" b="0" strike="noStrike" spc="-1" dirty="0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fr-FR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ZoneTexte 3"/>
          <p:cNvSpPr/>
          <p:nvPr/>
        </p:nvSpPr>
        <p:spPr>
          <a:xfrm>
            <a:off x="2568960" y="2379960"/>
            <a:ext cx="2132280" cy="232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1440"/>
              </a:spcBef>
              <a:spcAft>
                <a:spcPts val="1199"/>
              </a:spcAft>
            </a:pPr>
            <a:r>
              <a:rPr lang="fr-FR" sz="8710" b="0" strike="noStrike" spc="-1">
                <a:solidFill>
                  <a:schemeClr val="dk1"/>
                </a:solidFill>
                <a:latin typeface="Helvetica Neue"/>
                <a:ea typeface="Helvetica Neue"/>
              </a:rPr>
              <a:t>🔎</a:t>
            </a:r>
            <a:endParaRPr lang="fr-FR" sz="871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ZoneTexte 4"/>
          <p:cNvSpPr/>
          <p:nvPr/>
        </p:nvSpPr>
        <p:spPr>
          <a:xfrm>
            <a:off x="5573160" y="5703480"/>
            <a:ext cx="6529680" cy="110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2420" b="0" strike="noStrike" spc="-1">
              <a:solidFill>
                <a:schemeClr val="dk1"/>
              </a:solidFill>
              <a:latin typeface="Helvetica Neue"/>
              <a:ea typeface="Helvetica Neue"/>
            </a:endParaRPr>
          </a:p>
        </p:txBody>
      </p:sp>
      <p:pic>
        <p:nvPicPr>
          <p:cNvPr id="75" name="Image 5"/>
          <p:cNvPicPr/>
          <p:nvPr/>
        </p:nvPicPr>
        <p:blipFill>
          <a:blip r:embed="rId4"/>
          <a:srcRect l="11789" t="19783" r="27238" b="11227"/>
          <a:stretch/>
        </p:blipFill>
        <p:spPr>
          <a:xfrm>
            <a:off x="4933440" y="1415880"/>
            <a:ext cx="7365240" cy="5389560"/>
          </a:xfrm>
          <a:prstGeom prst="rect">
            <a:avLst/>
          </a:prstGeom>
          <a:ln w="0">
            <a:noFill/>
          </a:ln>
        </p:spPr>
      </p:pic>
      <p:cxnSp>
        <p:nvCxnSpPr>
          <p:cNvPr id="76" name="Connecteur droit 7"/>
          <p:cNvCxnSpPr/>
          <p:nvPr/>
        </p:nvCxnSpPr>
        <p:spPr>
          <a:xfrm>
            <a:off x="9199440" y="4828320"/>
            <a:ext cx="1080" cy="1080"/>
          </a:xfrm>
          <a:prstGeom prst="straightConnector1">
            <a:avLst/>
          </a:prstGeom>
          <a:ln w="0">
            <a:solidFill>
              <a:srgbClr val="5B9BD5"/>
            </a:solidFill>
          </a:ln>
        </p:spPr>
      </p:cxnSp>
      <p:sp>
        <p:nvSpPr>
          <p:cNvPr id="77" name="Forme libre 11"/>
          <p:cNvSpPr/>
          <p:nvPr/>
        </p:nvSpPr>
        <p:spPr>
          <a:xfrm>
            <a:off x="9166320" y="4710960"/>
            <a:ext cx="511920" cy="596160"/>
          </a:xfrm>
          <a:custGeom>
            <a:avLst/>
            <a:gdLst>
              <a:gd name="textAreaLeft" fmla="*/ 0 w 511920"/>
              <a:gd name="textAreaRight" fmla="*/ 513000 w 511920"/>
              <a:gd name="textAreaTop" fmla="*/ 0 h 596160"/>
              <a:gd name="textAreaBottom" fmla="*/ 597240 h 596160"/>
            </a:gdLst>
            <a:ahLst/>
            <a:cxnLst/>
            <a:rect l="textAreaLeft" t="textAreaTop" r="textAreaRight" b="textAreaBottom"/>
            <a:pathLst>
              <a:path w="457200" h="591014">
                <a:moveTo>
                  <a:pt x="0" y="111512"/>
                </a:moveTo>
                <a:lnTo>
                  <a:pt x="178419" y="591014"/>
                </a:lnTo>
                <a:lnTo>
                  <a:pt x="457200" y="390293"/>
                </a:lnTo>
                <a:lnTo>
                  <a:pt x="312234" y="44605"/>
                </a:lnTo>
                <a:lnTo>
                  <a:pt x="133814" y="100361"/>
                </a:lnTo>
                <a:lnTo>
                  <a:pt x="122663" y="0"/>
                </a:lnTo>
                <a:lnTo>
                  <a:pt x="0" y="111512"/>
                </a:lnTo>
                <a:close/>
              </a:path>
            </a:pathLst>
          </a:cu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fr-FR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1FB1A5E8-852D-4661-943E-3CD1B72DE845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3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 1"/>
          <p:cNvPicPr/>
          <p:nvPr/>
        </p:nvPicPr>
        <p:blipFill>
          <a:blip r:embed="rId3"/>
          <a:stretch/>
        </p:blipFill>
        <p:spPr>
          <a:xfrm>
            <a:off x="622080" y="2089800"/>
            <a:ext cx="3782520" cy="2275920"/>
          </a:xfrm>
          <a:prstGeom prst="rect">
            <a:avLst/>
          </a:prstGeom>
          <a:ln w="0">
            <a:noFill/>
          </a:ln>
        </p:spPr>
      </p:pic>
      <p:sp>
        <p:nvSpPr>
          <p:cNvPr id="80" name="ZoneTexte 3"/>
          <p:cNvSpPr/>
          <p:nvPr/>
        </p:nvSpPr>
        <p:spPr>
          <a:xfrm>
            <a:off x="522720" y="2066400"/>
            <a:ext cx="2132280" cy="232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1440"/>
              </a:spcBef>
              <a:spcAft>
                <a:spcPts val="1199"/>
              </a:spcAft>
            </a:pPr>
            <a:r>
              <a:rPr lang="fr-FR" sz="8710" b="0" strike="noStrike" spc="-1">
                <a:solidFill>
                  <a:schemeClr val="dk1"/>
                </a:solidFill>
                <a:latin typeface="Helvetica Neue"/>
                <a:ea typeface="Helvetica Neue"/>
              </a:rPr>
              <a:t>🔎</a:t>
            </a:r>
            <a:endParaRPr lang="fr-FR" sz="871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Image 5"/>
          <p:cNvPicPr/>
          <p:nvPr/>
        </p:nvPicPr>
        <p:blipFill>
          <a:blip r:embed="rId4"/>
          <a:stretch/>
        </p:blipFill>
        <p:spPr>
          <a:xfrm>
            <a:off x="5895720" y="1523880"/>
            <a:ext cx="5684760" cy="4042080"/>
          </a:xfrm>
          <a:prstGeom prst="rect">
            <a:avLst/>
          </a:prstGeom>
          <a:ln w="0">
            <a:noFill/>
          </a:ln>
        </p:spPr>
      </p:pic>
      <p:sp>
        <p:nvSpPr>
          <p:cNvPr id="82" name="ZoneTexte 6"/>
          <p:cNvSpPr/>
          <p:nvPr/>
        </p:nvSpPr>
        <p:spPr>
          <a:xfrm>
            <a:off x="0" y="4337280"/>
            <a:ext cx="4983480" cy="110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fr-FR" sz="3870" b="0" strike="noStrike" spc="-1">
                <a:solidFill>
                  <a:schemeClr val="dk1"/>
                </a:solidFill>
                <a:latin typeface="Arial"/>
                <a:ea typeface="Noto Sans CJK SC"/>
              </a:rPr>
              <a:t>À Bois-Blancs/Marais/</a:t>
            </a:r>
            <a:endParaRPr lang="fr-FR" sz="387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fr-FR" sz="3870" b="0" strike="noStrike" spc="-1">
                <a:solidFill>
                  <a:schemeClr val="dk1"/>
                </a:solidFill>
                <a:latin typeface="Arial"/>
                <a:ea typeface="Noto Sans CJK SC"/>
              </a:rPr>
              <a:t>Mont-à-Camp</a:t>
            </a:r>
            <a:endParaRPr lang="fr-FR" sz="387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Sous-titre 2"/>
          <p:cNvSpPr/>
          <p:nvPr/>
        </p:nvSpPr>
        <p:spPr>
          <a:xfrm>
            <a:off x="815400" y="27000"/>
            <a:ext cx="10491840" cy="124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3600" b="0" strike="noStrike" spc="-1">
                <a:solidFill>
                  <a:schemeClr val="dk1"/>
                </a:solidFill>
                <a:latin typeface="Calibri"/>
              </a:rPr>
              <a:t>Zoom sur 3 territoires particuliers : 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3600" b="0" strike="noStrike" spc="-1">
                <a:solidFill>
                  <a:schemeClr val="dk1"/>
                </a:solidFill>
                <a:latin typeface="Calibri"/>
              </a:rPr>
              <a:t>3. Bois-Blancs et Marais/Mont-à-Camp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90AB6DBC-E756-4F8B-81A8-161C8195C7BF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4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6000" b="0" strike="noStrike" spc="-1">
                <a:solidFill>
                  <a:schemeClr val="dk1"/>
                </a:solidFill>
                <a:latin typeface="Calibri Light"/>
              </a:rPr>
              <a:t>Friche Saint-Sauveur</a:t>
            </a:r>
            <a:endParaRPr lang="fr-FR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1691280" y="3847320"/>
            <a:ext cx="9142920" cy="1414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3600" b="0" strike="noStrike" spc="-1">
                <a:solidFill>
                  <a:schemeClr val="dk1"/>
                </a:solidFill>
                <a:latin typeface="Calibri"/>
              </a:rPr>
              <a:t>23 ha de nature : un enjeu de justice environnementale et de santé publique</a:t>
            </a:r>
            <a:endParaRPr lang="fr-FR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10627E7C-4F2A-48CA-8C1C-09E9037F2002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5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71040" y="29808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1. Le lieu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234000" y="1449720"/>
            <a:ext cx="5953680" cy="540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3000" b="0" strike="noStrike" spc="-1">
                <a:solidFill>
                  <a:schemeClr val="dk1"/>
                </a:solidFill>
                <a:latin typeface="Calibri"/>
              </a:rPr>
              <a:t>Gare de marchandise : en activité de 1865 à 2003</a:t>
            </a:r>
            <a:endParaRPr lang="fr-FR" sz="30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3000" b="0" strike="noStrike" spc="-1">
                <a:solidFill>
                  <a:schemeClr val="dk1"/>
                </a:solidFill>
                <a:latin typeface="Calibri"/>
              </a:rPr>
              <a:t>2009 : une partie du site est reconvertie en centre culturel et espace de loisirs, d'expositions et de restauration en 2009 (Lille 3000)</a:t>
            </a:r>
            <a:endParaRPr lang="fr-FR" sz="30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3000" b="0" strike="noStrike" spc="-1">
                <a:solidFill>
                  <a:schemeClr val="dk1"/>
                </a:solidFill>
                <a:latin typeface="Calibri"/>
              </a:rPr>
              <a:t>Depuis : 23 ha de friche ferroviaire : « coupure urbaine » entre les quartiers Lille-centre et Moulins, mais aussi Wazemmes et Fives</a:t>
            </a:r>
            <a:endParaRPr lang="fr-FR" sz="300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Espace réservé du contenu 4"/>
          <p:cNvPicPr/>
          <p:nvPr/>
        </p:nvPicPr>
        <p:blipFill>
          <a:blip r:embed="rId2"/>
          <a:srcRect l="24938" t="19565" r="19028" b="12250"/>
          <a:stretch/>
        </p:blipFill>
        <p:spPr>
          <a:xfrm>
            <a:off x="6274440" y="1825920"/>
            <a:ext cx="5916600" cy="4049640"/>
          </a:xfrm>
          <a:prstGeom prst="rect">
            <a:avLst/>
          </a:prstGeom>
          <a:ln w="0">
            <a:noFill/>
          </a:ln>
        </p:spPr>
      </p:pic>
      <p:sp>
        <p:nvSpPr>
          <p:cNvPr id="91" name="Rectangle 90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D568EEB2-153C-482A-9A81-C3301944878B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6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 3"/>
          <p:cNvPicPr/>
          <p:nvPr/>
        </p:nvPicPr>
        <p:blipFill>
          <a:blip r:embed="rId2"/>
          <a:stretch/>
        </p:blipFill>
        <p:spPr>
          <a:xfrm>
            <a:off x="0" y="0"/>
            <a:ext cx="3233160" cy="2424600"/>
          </a:xfrm>
          <a:prstGeom prst="rect">
            <a:avLst/>
          </a:prstGeom>
          <a:ln w="0">
            <a:noFill/>
          </a:ln>
        </p:spPr>
      </p:pic>
      <p:pic>
        <p:nvPicPr>
          <p:cNvPr id="93" name="Image 4"/>
          <p:cNvPicPr/>
          <p:nvPr/>
        </p:nvPicPr>
        <p:blipFill>
          <a:blip r:embed="rId3"/>
          <a:stretch/>
        </p:blipFill>
        <p:spPr>
          <a:xfrm rot="5400000">
            <a:off x="8596800" y="513000"/>
            <a:ext cx="4109040" cy="3081240"/>
          </a:xfrm>
          <a:prstGeom prst="rect">
            <a:avLst/>
          </a:prstGeom>
          <a:ln w="0">
            <a:noFill/>
          </a:ln>
        </p:spPr>
      </p:pic>
      <p:pic>
        <p:nvPicPr>
          <p:cNvPr id="94" name="Image 5"/>
          <p:cNvPicPr/>
          <p:nvPr/>
        </p:nvPicPr>
        <p:blipFill>
          <a:blip r:embed="rId4"/>
          <a:stretch/>
        </p:blipFill>
        <p:spPr>
          <a:xfrm>
            <a:off x="-1154880" y="2425680"/>
            <a:ext cx="6654240" cy="4431240"/>
          </a:xfrm>
          <a:prstGeom prst="rect">
            <a:avLst/>
          </a:prstGeom>
          <a:ln w="0">
            <a:noFill/>
          </a:ln>
        </p:spPr>
      </p:pic>
      <p:pic>
        <p:nvPicPr>
          <p:cNvPr id="95" name="Image 6"/>
          <p:cNvPicPr/>
          <p:nvPr/>
        </p:nvPicPr>
        <p:blipFill>
          <a:blip r:embed="rId5"/>
          <a:stretch/>
        </p:blipFill>
        <p:spPr>
          <a:xfrm>
            <a:off x="3320640" y="0"/>
            <a:ext cx="3242520" cy="2431800"/>
          </a:xfrm>
          <a:prstGeom prst="rect">
            <a:avLst/>
          </a:prstGeom>
          <a:ln w="0">
            <a:noFill/>
          </a:ln>
        </p:spPr>
      </p:pic>
      <p:pic>
        <p:nvPicPr>
          <p:cNvPr id="96" name="Image 8"/>
          <p:cNvPicPr/>
          <p:nvPr/>
        </p:nvPicPr>
        <p:blipFill>
          <a:blip r:embed="rId6"/>
          <a:stretch/>
        </p:blipFill>
        <p:spPr>
          <a:xfrm>
            <a:off x="6651000" y="0"/>
            <a:ext cx="2381760" cy="3569400"/>
          </a:xfrm>
          <a:prstGeom prst="rect">
            <a:avLst/>
          </a:prstGeom>
          <a:ln w="0">
            <a:noFill/>
          </a:ln>
        </p:spPr>
      </p:pic>
      <p:pic>
        <p:nvPicPr>
          <p:cNvPr id="97" name="Image 9"/>
          <p:cNvPicPr/>
          <p:nvPr/>
        </p:nvPicPr>
        <p:blipFill>
          <a:blip r:embed="rId7"/>
          <a:stretch/>
        </p:blipFill>
        <p:spPr>
          <a:xfrm>
            <a:off x="4456440" y="3783240"/>
            <a:ext cx="7734600" cy="3073680"/>
          </a:xfrm>
          <a:prstGeom prst="rect">
            <a:avLst/>
          </a:prstGeom>
          <a:ln w="0">
            <a:noFill/>
          </a:ln>
        </p:spPr>
      </p:pic>
      <p:sp>
        <p:nvSpPr>
          <p:cNvPr id="98" name="Rectangle 97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6EA8935F-EB75-49C4-A018-19B157F7FB2E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7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2. Rappel du projet décidé par la Ville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1353680" cy="4350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2980" b="0" strike="noStrike" spc="-1">
                <a:solidFill>
                  <a:schemeClr val="dk1"/>
                </a:solidFill>
                <a:latin typeface="Calibri"/>
              </a:rPr>
              <a:t>Un projet datant de la fin des années 2000</a:t>
            </a:r>
            <a:endParaRPr lang="fr-FR" sz="2980" b="0" strike="noStrike" spc="-1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2976"/>
              </a:spcBef>
              <a:buNone/>
              <a:tabLst>
                <a:tab pos="0" algn="l"/>
              </a:tabLst>
            </a:pPr>
            <a:r>
              <a:rPr lang="fr-FR" sz="2980" b="0" strike="noStrike" spc="-1">
                <a:solidFill>
                  <a:schemeClr val="dk1"/>
                </a:solidFill>
                <a:latin typeface="Calibri"/>
              </a:rPr>
              <a:t>Un « éco-quartier » accueillant dans un rectangle de 700 m sur 300 m </a:t>
            </a:r>
            <a:endParaRPr lang="fr-FR" sz="298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fr-FR" sz="2980" b="0" strike="noStrike" spc="-1">
                <a:solidFill>
                  <a:schemeClr val="dk1"/>
                </a:solidFill>
                <a:latin typeface="Calibri"/>
              </a:rPr>
              <a:t>2500 nouveaux logements (165 000 m²) juqu’à R+6</a:t>
            </a:r>
            <a:endParaRPr lang="fr-FR" sz="298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fr-FR" sz="2980" b="0" strike="noStrike" spc="-1">
                <a:solidFill>
                  <a:schemeClr val="dk1"/>
                </a:solidFill>
                <a:latin typeface="Calibri"/>
              </a:rPr>
              <a:t>40 000 m² de bureaux  </a:t>
            </a:r>
            <a:endParaRPr lang="fr-FR" sz="298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fr-FR" sz="2980" b="0" strike="noStrike" spc="-1">
                <a:solidFill>
                  <a:schemeClr val="dk1"/>
                </a:solidFill>
                <a:latin typeface="Calibri"/>
              </a:rPr>
              <a:t>25 000 m² de commerces et d'activités </a:t>
            </a:r>
            <a:endParaRPr lang="fr-FR" sz="298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fr-FR" sz="2980" b="0" strike="noStrike" spc="-1">
                <a:solidFill>
                  <a:schemeClr val="dk1"/>
                </a:solidFill>
                <a:latin typeface="Calibri"/>
              </a:rPr>
              <a:t>20 000 m² d’équipements publics (dont gymnase et centre aquatique)</a:t>
            </a:r>
            <a:endParaRPr lang="fr-FR" sz="298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fr-FR" sz="2980" b="0" strike="noStrike" spc="-1">
                <a:solidFill>
                  <a:schemeClr val="dk1"/>
                </a:solidFill>
                <a:latin typeface="Calibri"/>
              </a:rPr>
              <a:t>Un parc de 3,7 ha</a:t>
            </a:r>
            <a:endParaRPr lang="fr-FR" sz="298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1A051C56-45E0-4A78-89E9-78B95AD41CE0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8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fr-FR" sz="4400" b="0" strike="noStrike" spc="-1">
                <a:solidFill>
                  <a:schemeClr val="dk1"/>
                </a:solidFill>
                <a:latin typeface="Calibri Light"/>
              </a:rPr>
              <a:t>3. Un grave déficit de nature publique à Lille, accentué pour les quartiers populaires</a:t>
            </a:r>
            <a:endParaRPr lang="fr-FR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838080" y="1969560"/>
            <a:ext cx="11221920" cy="4350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2900" b="1" strike="noStrike" spc="-1">
                <a:solidFill>
                  <a:schemeClr val="dk1"/>
                </a:solidFill>
                <a:latin typeface="Calibri"/>
              </a:rPr>
              <a:t>Les chiffres généraux à Lille :</a:t>
            </a:r>
            <a:endParaRPr lang="fr-FR" sz="29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buClr>
                <a:srgbClr val="000000"/>
              </a:buClr>
              <a:buFont typeface="Arial"/>
              <a:buChar char="-"/>
              <a:tabLst>
                <a:tab pos="0" algn="l"/>
              </a:tabLst>
            </a:pPr>
            <a:r>
              <a:rPr lang="fr-FR" sz="2900" b="0" strike="noStrike" spc="-1">
                <a:solidFill>
                  <a:schemeClr val="dk1"/>
                </a:solidFill>
                <a:latin typeface="Calibri"/>
                <a:ea typeface="Noto Sans CJK SC"/>
              </a:rPr>
              <a:t>17 m</a:t>
            </a:r>
            <a:r>
              <a:rPr lang="fr-FR" sz="2900" b="0" strike="noStrike" spc="-1" baseline="33000">
                <a:solidFill>
                  <a:schemeClr val="dk1"/>
                </a:solidFill>
                <a:latin typeface="Calibri"/>
                <a:ea typeface="Noto Sans CJK SC"/>
              </a:rPr>
              <a:t>2</a:t>
            </a:r>
            <a:r>
              <a:rPr lang="fr-FR" sz="2900" b="0" strike="noStrike" spc="-1">
                <a:solidFill>
                  <a:schemeClr val="dk1"/>
                </a:solidFill>
                <a:latin typeface="Calibri"/>
                <a:ea typeface="Noto Sans CJK SC"/>
              </a:rPr>
              <a:t> de nature publique/habitant contre 50 m</a:t>
            </a:r>
            <a:r>
              <a:rPr lang="fr-FR" sz="2900" b="0" strike="noStrike" spc="-1" baseline="33000">
                <a:solidFill>
                  <a:schemeClr val="dk1"/>
                </a:solidFill>
                <a:latin typeface="Calibri"/>
                <a:ea typeface="Noto Sans CJK SC"/>
              </a:rPr>
              <a:t>2</a:t>
            </a:r>
            <a:r>
              <a:rPr lang="fr-FR" sz="2900" b="0" strike="noStrike" spc="-1">
                <a:solidFill>
                  <a:schemeClr val="dk1"/>
                </a:solidFill>
                <a:latin typeface="Calibri"/>
                <a:ea typeface="Noto Sans CJK SC"/>
              </a:rPr>
              <a:t> pour les 50 plus grandes villes françaises (86 m</a:t>
            </a:r>
            <a:r>
              <a:rPr lang="fr-FR" sz="2900" b="0" strike="noStrike" spc="-1" baseline="33000">
                <a:solidFill>
                  <a:schemeClr val="dk1"/>
                </a:solidFill>
                <a:latin typeface="Calibri"/>
                <a:ea typeface="Noto Sans CJK SC"/>
              </a:rPr>
              <a:t>2</a:t>
            </a:r>
            <a:r>
              <a:rPr lang="fr-FR" sz="2900" b="0" strike="noStrike" spc="-1">
                <a:solidFill>
                  <a:schemeClr val="dk1"/>
                </a:solidFill>
                <a:latin typeface="Calibri"/>
                <a:ea typeface="Noto Sans CJK SC"/>
              </a:rPr>
              <a:t> pour Angers)</a:t>
            </a:r>
            <a:endParaRPr lang="fr-FR" sz="29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2900" b="0" strike="noStrike" spc="-1">
                <a:solidFill>
                  <a:schemeClr val="dk1"/>
                </a:solidFill>
                <a:latin typeface="Calibri"/>
                <a:ea typeface="Noto Sans CJK SC"/>
              </a:rPr>
              <a:t>(</a:t>
            </a:r>
            <a:r>
              <a:rPr lang="fr-FR" sz="2900" b="0" u="sng" strike="noStrike" spc="-1">
                <a:solidFill>
                  <a:schemeClr val="dk1"/>
                </a:solidFill>
                <a:uFillTx/>
                <a:latin typeface="Calibri"/>
                <a:ea typeface="Noto Sans CJK SC"/>
                <a:hlinkClick r:id="rId2"/>
              </a:rPr>
              <a:t>https://www.observatoirevillesvertes.fr/le-palmares-2023</a:t>
            </a:r>
            <a:r>
              <a:rPr lang="fr-FR" sz="2900" b="0" u="sng" strike="noStrike" spc="-1">
                <a:solidFill>
                  <a:schemeClr val="dk1"/>
                </a:solidFill>
                <a:uFillTx/>
                <a:latin typeface="Calibri"/>
                <a:ea typeface="Noto Sans CJK SC"/>
              </a:rPr>
              <a:t>)</a:t>
            </a:r>
            <a:endParaRPr lang="fr-FR" sz="29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9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pos="0" algn="l"/>
              </a:tabLst>
            </a:pPr>
            <a:r>
              <a:rPr lang="fr-FR" sz="2900" b="0" strike="noStrike" spc="-1">
                <a:solidFill>
                  <a:schemeClr val="dk1"/>
                </a:solidFill>
                <a:latin typeface="Calibri"/>
                <a:ea typeface="Noto Sans CJK SC"/>
              </a:rPr>
              <a:t>Un déficit accentué par une répartition très inégalitaire :</a:t>
            </a:r>
            <a:endParaRPr lang="fr-FR" sz="29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fr-FR" sz="2900" b="0" strike="noStrike" spc="-1">
                <a:solidFill>
                  <a:schemeClr val="dk1"/>
                </a:solidFill>
                <a:latin typeface="Calibri"/>
                <a:ea typeface="Noto Sans CJK SC"/>
              </a:rPr>
              <a:t>80% de ces espaces (Citadelle, parc Vauban) sont concentrés à proximité des quartiers privilégiés : Vauban, Vieux-Lille, Centre-Nord</a:t>
            </a:r>
            <a:endParaRPr lang="fr-FR" sz="29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1630880" y="6449400"/>
            <a:ext cx="484920" cy="42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fld id="{8F704308-C39F-4710-9818-958D66D7EAE4}" type="slidenum">
              <a:rPr lang="fr-FR" sz="2400" b="0" strike="noStrike" spc="-1">
                <a:solidFill>
                  <a:srgbClr val="000000"/>
                </a:solidFill>
                <a:latin typeface="Times New Roman"/>
              </a:rPr>
              <a:t>9</a:t>
            </a:fld>
            <a:endParaRPr lang="fr-FR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2284</TotalTime>
  <Words>1016</Words>
  <Application>Microsoft Office PowerPoint</Application>
  <PresentationFormat>Grand écran</PresentationFormat>
  <Paragraphs>158</Paragraphs>
  <Slides>28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11</vt:i4>
      </vt:variant>
      <vt:variant>
        <vt:lpstr>Titres des diapositives</vt:lpstr>
      </vt:variant>
      <vt:variant>
        <vt:i4>28</vt:i4>
      </vt:variant>
    </vt:vector>
  </HeadingPairs>
  <TitlesOfParts>
    <vt:vector size="49" baseType="lpstr">
      <vt:lpstr>SimSun</vt:lpstr>
      <vt:lpstr>Arial</vt:lpstr>
      <vt:lpstr>Calibri</vt:lpstr>
      <vt:lpstr>Calibri Light</vt:lpstr>
      <vt:lpstr>DejaVu Sans</vt:lpstr>
      <vt:lpstr>Helvetica Neue</vt:lpstr>
      <vt:lpstr>Noto Sans CJK SC</vt:lpstr>
      <vt:lpstr>Symbol</vt:lpstr>
      <vt:lpstr>Times New Roman</vt:lpstr>
      <vt:lpstr>Wingdings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Thème Office</vt:lpstr>
      <vt:lpstr> quelles alternatives à la densification urbaine ?</vt:lpstr>
      <vt:lpstr>Présentation PowerPoint</vt:lpstr>
      <vt:lpstr>Présentation PowerPoint</vt:lpstr>
      <vt:lpstr>Présentation PowerPoint</vt:lpstr>
      <vt:lpstr>Friche Saint-Sauveur</vt:lpstr>
      <vt:lpstr>1. Le lieu</vt:lpstr>
      <vt:lpstr>Présentation PowerPoint</vt:lpstr>
      <vt:lpstr>2. Rappel du projet décidé par la Ville</vt:lpstr>
      <vt:lpstr>3. Un grave déficit de nature publique à Lille, accentué pour les quartiers populaires</vt:lpstr>
      <vt:lpstr>3. Un grave déficit de nature publique à Lille, accentué pour les quartiers populaires</vt:lpstr>
      <vt:lpstr>3. Un grave déficit de nature publique à Lille, accentué pour les quartiers populaires</vt:lpstr>
      <vt:lpstr>3. Un grave déficit de nature publique à Lille, accentué pour les quartiers populaires</vt:lpstr>
      <vt:lpstr>3. Un grave déficit de nature publique à Lille, accentué pour les quartiers populaires</vt:lpstr>
      <vt:lpstr>3. Un grave déficit de nature publique à Lille, accentué pour les quartiers populaires</vt:lpstr>
      <vt:lpstr>3. Un grave déficit de nature publique à Lille, accentué pour les quartiers populaires</vt:lpstr>
      <vt:lpstr>4. Nature versus logement : le faux débat</vt:lpstr>
      <vt:lpstr>4. Nature versus logement : le faux débat</vt:lpstr>
      <vt:lpstr>4. Nature versus logement : le faux débat</vt:lpstr>
      <vt:lpstr>4. Nature versus logement : le faux débat</vt:lpstr>
      <vt:lpstr>4. Nature versus logement : le faux débat</vt:lpstr>
      <vt:lpstr>4. Nature versus logement : le faux débat</vt:lpstr>
      <vt:lpstr>4. Nature versus logement : le faux débat</vt:lpstr>
      <vt:lpstr>4. Nature versus logement : le faux débat</vt:lpstr>
      <vt:lpstr>4. Nature versus logement : le faux débat</vt:lpstr>
      <vt:lpstr>5. Nos propositions</vt:lpstr>
      <vt:lpstr>5. Nos propositions</vt:lpstr>
      <vt:lpstr>Présentation PowerPoint</vt:lpstr>
      <vt:lpstr>6. Notre question aux candidats</vt:lpstr>
    </vt:vector>
  </TitlesOfParts>
  <Company>Université Paris-Est Créteil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Fonctions écosystémiques d’une friche urbaine : le cas Saint Sauveur</dc:title>
  <dc:subject/>
  <dc:creator>Bénédicte VIDAILLET</dc:creator>
  <dc:description/>
  <cp:lastModifiedBy>Benedicte Vidaillet</cp:lastModifiedBy>
  <cp:revision>79</cp:revision>
  <dcterms:created xsi:type="dcterms:W3CDTF">2018-03-11T10:27:27Z</dcterms:created>
  <dcterms:modified xsi:type="dcterms:W3CDTF">2026-01-14T20:48:19Z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Grand écran</vt:lpwstr>
  </property>
  <property fmtid="{D5CDD505-2E9C-101B-9397-08002B2CF9AE}" pid="4" name="Slides">
    <vt:i4>34</vt:i4>
  </property>
</Properties>
</file>